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340" r:id="rId3"/>
    <p:sldId id="279" r:id="rId4"/>
    <p:sldId id="280" r:id="rId5"/>
    <p:sldId id="258" r:id="rId6"/>
    <p:sldId id="310" r:id="rId7"/>
    <p:sldId id="311" r:id="rId8"/>
    <p:sldId id="259" r:id="rId9"/>
    <p:sldId id="281" r:id="rId10"/>
    <p:sldId id="308" r:id="rId11"/>
    <p:sldId id="300" r:id="rId12"/>
    <p:sldId id="291" r:id="rId13"/>
    <p:sldId id="286" r:id="rId14"/>
    <p:sldId id="292" r:id="rId15"/>
    <p:sldId id="347" r:id="rId16"/>
    <p:sldId id="294" r:id="rId17"/>
    <p:sldId id="359" r:id="rId18"/>
    <p:sldId id="360" r:id="rId19"/>
    <p:sldId id="361" r:id="rId20"/>
    <p:sldId id="362" r:id="rId21"/>
    <p:sldId id="345" r:id="rId22"/>
    <p:sldId id="304" r:id="rId23"/>
    <p:sldId id="293" r:id="rId24"/>
    <p:sldId id="363" r:id="rId25"/>
    <p:sldId id="316" r:id="rId26"/>
    <p:sldId id="314" r:id="rId27"/>
    <p:sldId id="313" r:id="rId28"/>
    <p:sldId id="275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3676" autoAdjust="0"/>
    <p:restoredTop sz="98579" autoAdjust="0"/>
  </p:normalViewPr>
  <p:slideViewPr>
    <p:cSldViewPr>
      <p:cViewPr>
        <p:scale>
          <a:sx n="70" d="100"/>
          <a:sy n="70" d="100"/>
        </p:scale>
        <p:origin x="-1464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FA07F-D88E-49AD-8788-D96D216D475D}" type="datetimeFigureOut">
              <a:rPr lang="en-US" smtClean="0"/>
              <a:t>6/18/2013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FFA465-7839-489F-ADE4-CCD0DE1A0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166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FA465-7839-489F-ADE4-CCD0DE1A04D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132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FA465-7839-489F-ADE4-CCD0DE1A04D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252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285497-7C30-4DBA-B5E6-CBEE7832DC82}" type="slidenum">
              <a:rPr lang="en-US" smtClean="0"/>
              <a:pPr>
                <a:defRPr/>
              </a:pPr>
              <a:t>26</a:t>
            </a:fld>
            <a:endParaRPr lang="en-US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5EB4210-FEF8-4808-8DA1-FF379DBEE92A}" type="slidenum">
              <a:rPr lang="en-US" smtClean="0"/>
              <a:pPr>
                <a:defRPr/>
              </a:pPr>
              <a:t>27</a:t>
            </a:fld>
            <a:endParaRPr lang="en-US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99FCE-0443-4620-97CD-0C6CECA01944}" type="datetimeFigureOut">
              <a:rPr lang="en-US" smtClean="0"/>
              <a:t>6/18/2013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4B1A-3584-4EF7-9598-07CCBBA933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99FCE-0443-4620-97CD-0C6CECA01944}" type="datetimeFigureOut">
              <a:rPr lang="en-US" smtClean="0"/>
              <a:t>6/18/2013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4B1A-3584-4EF7-9598-07CCBBA933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99FCE-0443-4620-97CD-0C6CECA01944}" type="datetimeFigureOut">
              <a:rPr lang="en-US" smtClean="0"/>
              <a:t>6/18/2013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4B1A-3584-4EF7-9598-07CCBBA933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99FCE-0443-4620-97CD-0C6CECA01944}" type="datetimeFigureOut">
              <a:rPr lang="en-US" smtClean="0"/>
              <a:t>6/18/2013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4B1A-3584-4EF7-9598-07CCBBA933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99FCE-0443-4620-97CD-0C6CECA01944}" type="datetimeFigureOut">
              <a:rPr lang="en-US" smtClean="0"/>
              <a:t>6/18/2013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4B1A-3584-4EF7-9598-07CCBBA933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99FCE-0443-4620-97CD-0C6CECA01944}" type="datetimeFigureOut">
              <a:rPr lang="en-US" smtClean="0"/>
              <a:t>6/18/2013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4B1A-3584-4EF7-9598-07CCBBA933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99FCE-0443-4620-97CD-0C6CECA01944}" type="datetimeFigureOut">
              <a:rPr lang="en-US" smtClean="0"/>
              <a:t>6/18/2013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4B1A-3584-4EF7-9598-07CCBBA933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99FCE-0443-4620-97CD-0C6CECA01944}" type="datetimeFigureOut">
              <a:rPr lang="en-US" smtClean="0"/>
              <a:t>6/18/2013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4B1A-3584-4EF7-9598-07CCBBA933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99FCE-0443-4620-97CD-0C6CECA01944}" type="datetimeFigureOut">
              <a:rPr lang="en-US" smtClean="0"/>
              <a:t>6/18/2013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4B1A-3584-4EF7-9598-07CCBBA933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99FCE-0443-4620-97CD-0C6CECA01944}" type="datetimeFigureOut">
              <a:rPr lang="en-US" smtClean="0"/>
              <a:t>6/18/2013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B4B1A-3584-4EF7-9598-07CCBBA933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99FCE-0443-4620-97CD-0C6CECA01944}" type="datetimeFigureOut">
              <a:rPr lang="en-US" smtClean="0"/>
              <a:t>6/18/2013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4EB4B1A-3584-4EF7-9598-07CCBBA933A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9F99FCE-0443-4620-97CD-0C6CECA01944}" type="datetimeFigureOut">
              <a:rPr lang="en-US" smtClean="0"/>
              <a:t>6/18/2013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4EB4B1A-3584-4EF7-9598-07CCBBA933A7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uropathyaction.or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europathy.org/site/PageServer?pagename=Resources_physicianindex" TargetMode="Externa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hyperlink" Target="http://www.neuropathy.org/site/PageServer?pagename=phy_us_hawaii" TargetMode="External"/><Relationship Id="rId18" Type="http://schemas.openxmlformats.org/officeDocument/2006/relationships/hyperlink" Target="http://www.neuropathy.org/site/PageServer?pagename=phy_us_kansas" TargetMode="External"/><Relationship Id="rId26" Type="http://schemas.openxmlformats.org/officeDocument/2006/relationships/hyperlink" Target="http://www.neuropathy.org/site/PageServer?pagename=phy_us_mississippi" TargetMode="External"/><Relationship Id="rId39" Type="http://schemas.openxmlformats.org/officeDocument/2006/relationships/hyperlink" Target="http://www.neuropathy.org/site/PageServer?pagename=phy_us_oregon" TargetMode="External"/><Relationship Id="rId21" Type="http://schemas.openxmlformats.org/officeDocument/2006/relationships/hyperlink" Target="http://www.neuropathy.org/site/PageServer?pagename=phy_us_maine" TargetMode="External"/><Relationship Id="rId34" Type="http://schemas.openxmlformats.org/officeDocument/2006/relationships/hyperlink" Target="http://www.neuropathy.org/site/PageServer?pagename=phy_us_newyork" TargetMode="External"/><Relationship Id="rId42" Type="http://schemas.openxmlformats.org/officeDocument/2006/relationships/hyperlink" Target="http://www.neuropathy.org/site/PageServer?pagename=phy_us_rhodeisland" TargetMode="External"/><Relationship Id="rId47" Type="http://schemas.openxmlformats.org/officeDocument/2006/relationships/hyperlink" Target="http://www.neuropathy.org/site/PageServer?pagename=phy_us_utah" TargetMode="External"/><Relationship Id="rId50" Type="http://schemas.openxmlformats.org/officeDocument/2006/relationships/hyperlink" Target="http://www.neuropathy.org/site/PageServer?pagename=phy_us_virginia" TargetMode="External"/><Relationship Id="rId55" Type="http://schemas.openxmlformats.org/officeDocument/2006/relationships/image" Target="../media/image5.jpeg"/><Relationship Id="rId7" Type="http://schemas.openxmlformats.org/officeDocument/2006/relationships/hyperlink" Target="http://www.neuropathy.org/site/PageServer?pagename=phy_us_colorado" TargetMode="External"/><Relationship Id="rId12" Type="http://schemas.openxmlformats.org/officeDocument/2006/relationships/hyperlink" Target="http://www.neuropathy.org/site/PageServer?pagename=phy_us_georgia" TargetMode="External"/><Relationship Id="rId17" Type="http://schemas.openxmlformats.org/officeDocument/2006/relationships/hyperlink" Target="http://www.neuropathy.org/site/PageServer?pagename=phy_us_iowa" TargetMode="External"/><Relationship Id="rId25" Type="http://schemas.openxmlformats.org/officeDocument/2006/relationships/hyperlink" Target="http://www.neuropathy.org/site/PageServer?pagename=phy_us_minnesota" TargetMode="External"/><Relationship Id="rId33" Type="http://schemas.openxmlformats.org/officeDocument/2006/relationships/hyperlink" Target="http://www.neuropathy.org/site/PageServer?pagename=phy_us_newmexico" TargetMode="External"/><Relationship Id="rId38" Type="http://schemas.openxmlformats.org/officeDocument/2006/relationships/hyperlink" Target="http://www.neuropathy.org/site/PageServer?pagename=phy_us_oklahoma" TargetMode="External"/><Relationship Id="rId46" Type="http://schemas.openxmlformats.org/officeDocument/2006/relationships/hyperlink" Target="http://www.neuropathy.org/site/PageServer?pagename=phy_us_texas" TargetMode="External"/><Relationship Id="rId2" Type="http://schemas.openxmlformats.org/officeDocument/2006/relationships/hyperlink" Target="http://www.neuropathy.org/site/PageServer?pagename=phy_us_alabama" TargetMode="External"/><Relationship Id="rId16" Type="http://schemas.openxmlformats.org/officeDocument/2006/relationships/hyperlink" Target="http://www.neuropathy.org/site/PageServer?pagename=phy_us_indiana" TargetMode="External"/><Relationship Id="rId20" Type="http://schemas.openxmlformats.org/officeDocument/2006/relationships/hyperlink" Target="http://www.neuropathy.org/site/PageServer?pagename=phy_us_louisiana" TargetMode="External"/><Relationship Id="rId29" Type="http://schemas.openxmlformats.org/officeDocument/2006/relationships/hyperlink" Target="http://www.neuropathy.org/site/PageServer?pagename=phy_us_nebraska" TargetMode="External"/><Relationship Id="rId41" Type="http://schemas.openxmlformats.org/officeDocument/2006/relationships/hyperlink" Target="http://www.neuropathy.org/site/PageServer?pagename=phy_us_puertorico" TargetMode="External"/><Relationship Id="rId54" Type="http://schemas.openxmlformats.org/officeDocument/2006/relationships/hyperlink" Target="http://www.neuropathy.org/site/PageServer?pagename=phy_us_wyomin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neuropathy.org/site/PageServer?pagename=phy_us_california" TargetMode="External"/><Relationship Id="rId11" Type="http://schemas.openxmlformats.org/officeDocument/2006/relationships/hyperlink" Target="http://www.neuropathy.org/site/PageServer?pagename=phy_us_florida" TargetMode="External"/><Relationship Id="rId24" Type="http://schemas.openxmlformats.org/officeDocument/2006/relationships/hyperlink" Target="http://www.neuropathy.org/site/PageServer?pagename=phy_us_michigan" TargetMode="External"/><Relationship Id="rId32" Type="http://schemas.openxmlformats.org/officeDocument/2006/relationships/hyperlink" Target="http://www.neuropathy.org/site/PageServer?pagename=phy_us_newjersey" TargetMode="External"/><Relationship Id="rId37" Type="http://schemas.openxmlformats.org/officeDocument/2006/relationships/hyperlink" Target="http://www.neuropathy.org/site/PageServer?pagename=phy_us_ohio" TargetMode="External"/><Relationship Id="rId40" Type="http://schemas.openxmlformats.org/officeDocument/2006/relationships/hyperlink" Target="http://www.neuropathy.org/site/PageServer?pagename=phy_us_pennsylvania" TargetMode="External"/><Relationship Id="rId45" Type="http://schemas.openxmlformats.org/officeDocument/2006/relationships/hyperlink" Target="http://www.neuropathy.org/site/PageServer?pagename=phy_us_tennessee" TargetMode="External"/><Relationship Id="rId53" Type="http://schemas.openxmlformats.org/officeDocument/2006/relationships/hyperlink" Target="http://www.neuropathy.org/site/PageServer?pagename=phy_us_wisconsin" TargetMode="External"/><Relationship Id="rId5" Type="http://schemas.openxmlformats.org/officeDocument/2006/relationships/hyperlink" Target="http://www.neuropathy.org/site/PageServer?pagename=phy_us_arkansas" TargetMode="External"/><Relationship Id="rId15" Type="http://schemas.openxmlformats.org/officeDocument/2006/relationships/hyperlink" Target="http://www.neuropathy.org/site/PageServer?pagename=phy_us_illinois" TargetMode="External"/><Relationship Id="rId23" Type="http://schemas.openxmlformats.org/officeDocument/2006/relationships/hyperlink" Target="http://www.neuropathy.org/site/PageServer?pagename=phy_us_massachusetts" TargetMode="External"/><Relationship Id="rId28" Type="http://schemas.openxmlformats.org/officeDocument/2006/relationships/hyperlink" Target="http://www.neuropathy.org/site/PageServer?pagename=phy_us_montana" TargetMode="External"/><Relationship Id="rId36" Type="http://schemas.openxmlformats.org/officeDocument/2006/relationships/hyperlink" Target="http://www.neuropathy.org/site/PageServer?pagename=phy_us_northdakota" TargetMode="External"/><Relationship Id="rId49" Type="http://schemas.openxmlformats.org/officeDocument/2006/relationships/hyperlink" Target="http://www.neuropathy.org/site/PageServer?pagename=phy_us_virginislands" TargetMode="External"/><Relationship Id="rId10" Type="http://schemas.openxmlformats.org/officeDocument/2006/relationships/hyperlink" Target="http://www.neuropathy.org/site/PageServer?pagename=phy_us_dc" TargetMode="External"/><Relationship Id="rId19" Type="http://schemas.openxmlformats.org/officeDocument/2006/relationships/hyperlink" Target="http://www.neuropathy.org/site/PageServer?pagename=phy_us_kentucky" TargetMode="External"/><Relationship Id="rId31" Type="http://schemas.openxmlformats.org/officeDocument/2006/relationships/hyperlink" Target="http://www.neuropathy.org/site/PageServer?pagename=phy_us_newhampshire" TargetMode="External"/><Relationship Id="rId44" Type="http://schemas.openxmlformats.org/officeDocument/2006/relationships/hyperlink" Target="http://www.neuropathy.org/site/PageServer?pagename=phy_us_southdakota" TargetMode="External"/><Relationship Id="rId52" Type="http://schemas.openxmlformats.org/officeDocument/2006/relationships/hyperlink" Target="http://www.neuropathy.org/site/PageServer?pagename=phy_us_westvirginia" TargetMode="External"/><Relationship Id="rId4" Type="http://schemas.openxmlformats.org/officeDocument/2006/relationships/hyperlink" Target="http://www.neuropathy.org/site/PageServer?pagename=phy_us_arizona" TargetMode="External"/><Relationship Id="rId9" Type="http://schemas.openxmlformats.org/officeDocument/2006/relationships/hyperlink" Target="http://www.neuropathy.org/site/PageServer?pagename=phy_us_delaware" TargetMode="External"/><Relationship Id="rId14" Type="http://schemas.openxmlformats.org/officeDocument/2006/relationships/hyperlink" Target="http://www.neuropathy.org/site/PageServer?pagename=phy_us_idaho" TargetMode="External"/><Relationship Id="rId22" Type="http://schemas.openxmlformats.org/officeDocument/2006/relationships/hyperlink" Target="http://www.neuropathy.org/site/PageServer?pagename=phy_us_maryland" TargetMode="External"/><Relationship Id="rId27" Type="http://schemas.openxmlformats.org/officeDocument/2006/relationships/hyperlink" Target="http://www.neuropathy.org/site/PageServer?pagename=phy_us_missouri" TargetMode="External"/><Relationship Id="rId30" Type="http://schemas.openxmlformats.org/officeDocument/2006/relationships/hyperlink" Target="http://www.neuropathy.org/site/PageServer?pagename=phy_us_nevada" TargetMode="External"/><Relationship Id="rId35" Type="http://schemas.openxmlformats.org/officeDocument/2006/relationships/hyperlink" Target="http://www.neuropathy.org/site/PageServer?pagename=phy_us_northcarolina" TargetMode="External"/><Relationship Id="rId43" Type="http://schemas.openxmlformats.org/officeDocument/2006/relationships/hyperlink" Target="http://www.neuropathy.org/site/PageServer?pagename=phy_us_southcarolina" TargetMode="External"/><Relationship Id="rId48" Type="http://schemas.openxmlformats.org/officeDocument/2006/relationships/hyperlink" Target="http://www.neuropathy.org/site/PageServer?pagename=phy_us_vermont" TargetMode="External"/><Relationship Id="rId8" Type="http://schemas.openxmlformats.org/officeDocument/2006/relationships/hyperlink" Target="http://www.neuropathy.org/site/PageServer?pagename=phy_us_connecticut" TargetMode="External"/><Relationship Id="rId51" Type="http://schemas.openxmlformats.org/officeDocument/2006/relationships/hyperlink" Target="http://www.neuropathy.org/site/PageServer?pagename=phy_us_washington" TargetMode="External"/><Relationship Id="rId3" Type="http://schemas.openxmlformats.org/officeDocument/2006/relationships/hyperlink" Target="http://www.neuropathy.org/site/PageServer?pagename=phy_us_alaska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838200"/>
            <a:ext cx="7851648" cy="1828800"/>
          </a:xfrm>
        </p:spPr>
        <p:txBody>
          <a:bodyPr>
            <a:normAutofit fontScale="90000"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effectLst/>
                <a:latin typeface="Arial"/>
                <a:ea typeface="Times New Roman"/>
                <a:cs typeface="Times New Roman"/>
              </a:rPr>
              <a:t>Partnering With Your Doctor: Asking For </a:t>
            </a:r>
            <a:r>
              <a:rPr lang="en-US" sz="5400" dirty="0" smtClean="0">
                <a:effectLst/>
                <a:latin typeface="Arial"/>
                <a:ea typeface="Times New Roman"/>
                <a:cs typeface="Times New Roman"/>
              </a:rPr>
              <a:t>Help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52400" y="3048000"/>
            <a:ext cx="8839200" cy="2181664"/>
          </a:xfrm>
        </p:spPr>
        <p:txBody>
          <a:bodyPr>
            <a:normAutofit fontScale="92500" lnSpcReduction="10000"/>
          </a:bodyPr>
          <a:lstStyle/>
          <a:p>
            <a:r>
              <a:rPr lang="en-US" i="1" dirty="0" err="1"/>
              <a:t>Mazen</a:t>
            </a:r>
            <a:r>
              <a:rPr lang="en-US" i="1" dirty="0"/>
              <a:t> M. </a:t>
            </a:r>
            <a:r>
              <a:rPr lang="en-US" i="1" dirty="0" err="1"/>
              <a:t>Dimachkie</a:t>
            </a:r>
            <a:r>
              <a:rPr lang="en-US" i="1" dirty="0"/>
              <a:t>, M.D., FAAN</a:t>
            </a:r>
            <a:endParaRPr lang="en-US" dirty="0"/>
          </a:p>
          <a:p>
            <a:r>
              <a:rPr lang="en-US" i="1" dirty="0"/>
              <a:t>Professor of Neurology</a:t>
            </a:r>
          </a:p>
          <a:p>
            <a:r>
              <a:rPr lang="en-US" i="1" dirty="0" smtClean="0"/>
              <a:t>Director of Neuromuscular Section</a:t>
            </a:r>
          </a:p>
          <a:p>
            <a:r>
              <a:rPr lang="en-US" i="1" dirty="0"/>
              <a:t>University of Kansas Neuropathy Center of </a:t>
            </a:r>
            <a:r>
              <a:rPr lang="en-US" i="1" dirty="0" smtClean="0"/>
              <a:t>Excellence </a:t>
            </a:r>
          </a:p>
          <a:p>
            <a:r>
              <a:rPr lang="en-US" i="1" dirty="0" smtClean="0"/>
              <a:t>University </a:t>
            </a:r>
            <a:r>
              <a:rPr lang="en-US" i="1" dirty="0"/>
              <a:t>of Kansas GBS/CIDP Foundation Center of </a:t>
            </a:r>
            <a:r>
              <a:rPr lang="en-US" i="1" dirty="0" smtClean="0"/>
              <a:t>Excellence</a:t>
            </a:r>
          </a:p>
        </p:txBody>
      </p:sp>
      <p:pic>
        <p:nvPicPr>
          <p:cNvPr id="4" name="Picture 5" descr="scan0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5187950"/>
            <a:ext cx="2209800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049837"/>
            <a:ext cx="16097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002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1251" name="Picture 3" descr="Peripheral Neuropathy Spectrum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-174625"/>
            <a:ext cx="8077200" cy="7032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965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86" name="Group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529389"/>
              </p:ext>
            </p:extLst>
          </p:nvPr>
        </p:nvGraphicFramePr>
        <p:xfrm>
          <a:off x="228600" y="1524000"/>
          <a:ext cx="8534400" cy="4800602"/>
        </p:xfrm>
        <a:graphic>
          <a:graphicData uri="http://schemas.openxmlformats.org/drawingml/2006/table">
            <a:tbl>
              <a:tblPr/>
              <a:tblGrid>
                <a:gridCol w="3136900"/>
                <a:gridCol w="2771775"/>
                <a:gridCol w="2625725"/>
              </a:tblGrid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Major category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NA(No. of pts)(%)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SA(No. of pts)(%)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Total no. of cases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1090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1034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Immune-mediated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215 (19.7%)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191 (18%)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Diabetic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148 (13.5%)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236 (23%)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2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Hereditary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292 (26.7%)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103 (10%)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Infect./inflamm.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53 (4.8%)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141 (14%)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Syst./metab./toxic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71 (6.5%)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124 (12%)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Cryptogenic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311(28.5%)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239 (23%)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3032" name="Rectangle 40"/>
          <p:cNvSpPr>
            <a:spLocks noChangeArrowheads="1"/>
          </p:cNvSpPr>
          <p:nvPr/>
        </p:nvSpPr>
        <p:spPr bwMode="auto">
          <a:xfrm>
            <a:off x="7620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en-US" sz="2800" b="1" dirty="0">
                <a:solidFill>
                  <a:schemeClr val="tx2"/>
                </a:solidFill>
                <a:latin typeface="Calibri" pitchFamily="34" charset="0"/>
              </a:rPr>
              <a:t>NORTH AMERICA AND SOUTH AMERICA NEUROPATHY PROJECT</a:t>
            </a:r>
            <a:r>
              <a:rPr lang="en-US" sz="2000" dirty="0">
                <a:latin typeface="Calibri" pitchFamily="34" charset="0"/>
              </a:rPr>
              <a:t> </a:t>
            </a:r>
            <a:br>
              <a:rPr lang="en-US" sz="2000" dirty="0">
                <a:latin typeface="Calibri" pitchFamily="34" charset="0"/>
              </a:rPr>
            </a:br>
            <a:r>
              <a:rPr lang="en-US" sz="2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Pasnoor</a:t>
            </a:r>
            <a:r>
              <a:rPr lang="en-US" sz="20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et al. </a:t>
            </a:r>
            <a:r>
              <a:rPr lang="en-US" sz="2000" b="1" i="1" dirty="0" err="1" smtClean="0">
                <a:solidFill>
                  <a:srgbClr val="FFFF00"/>
                </a:solidFill>
                <a:latin typeface="Arial" pitchFamily="34" charset="0"/>
                <a:ea typeface="Times New Roman"/>
                <a:cs typeface="Arial" pitchFamily="34" charset="0"/>
              </a:rPr>
              <a:t>Int</a:t>
            </a:r>
            <a:r>
              <a:rPr lang="en-US" sz="2000" b="1" i="1" dirty="0" smtClean="0">
                <a:solidFill>
                  <a:srgbClr val="FFFF00"/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en-US" sz="2000" b="1" i="1" dirty="0">
                <a:solidFill>
                  <a:srgbClr val="FFFF00"/>
                </a:solidFill>
                <a:latin typeface="Arial" pitchFamily="34" charset="0"/>
                <a:ea typeface="Times New Roman"/>
                <a:cs typeface="Arial" pitchFamily="34" charset="0"/>
              </a:rPr>
              <a:t>J </a:t>
            </a:r>
            <a:r>
              <a:rPr lang="en-US" sz="2000" b="1" i="1" dirty="0" err="1">
                <a:solidFill>
                  <a:srgbClr val="FFFF00"/>
                </a:solidFill>
                <a:latin typeface="Arial" pitchFamily="34" charset="0"/>
                <a:ea typeface="Times New Roman"/>
                <a:cs typeface="Arial" pitchFamily="34" charset="0"/>
              </a:rPr>
              <a:t>Neurosci</a:t>
            </a:r>
            <a:r>
              <a:rPr lang="en-US" sz="2000" b="1" i="1" dirty="0">
                <a:solidFill>
                  <a:srgbClr val="FFFF00"/>
                </a:solidFill>
                <a:latin typeface="Arial" pitchFamily="34" charset="0"/>
                <a:ea typeface="Times New Roman"/>
                <a:cs typeface="Arial" pitchFamily="34" charset="0"/>
              </a:rPr>
              <a:t>. 2013 Apr 17. </a:t>
            </a:r>
            <a:endParaRPr lang="en-US" sz="2000" b="1" i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How </a:t>
            </a:r>
            <a:r>
              <a:rPr lang="en-US" b="1" dirty="0"/>
              <a:t>to Partner with Your </a:t>
            </a:r>
            <a:r>
              <a:rPr lang="en-US" b="1" dirty="0" smtClean="0"/>
              <a:t>Doctor:</a:t>
            </a:r>
            <a:br>
              <a:rPr lang="en-US" b="1" dirty="0" smtClean="0"/>
            </a:br>
            <a:r>
              <a:rPr lang="en-US" b="1" dirty="0" smtClean="0"/>
              <a:t>The </a:t>
            </a:r>
            <a:r>
              <a:rPr lang="en-US" b="1" dirty="0"/>
              <a:t>First Visit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382000" cy="5334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Physician should demonstrate caring and empathy as well as being a good listener</a:t>
            </a:r>
          </a:p>
          <a:p>
            <a:r>
              <a:rPr lang="en-US" dirty="0" smtClean="0"/>
              <a:t>You should leave the office with a:</a:t>
            </a:r>
          </a:p>
          <a:p>
            <a:pPr lvl="1"/>
            <a:r>
              <a:rPr lang="en-US" dirty="0" smtClean="0"/>
              <a:t>Preliminary diagnosis</a:t>
            </a:r>
            <a:endParaRPr lang="en-US" dirty="0"/>
          </a:p>
          <a:p>
            <a:pPr lvl="1"/>
            <a:r>
              <a:rPr lang="en-US" dirty="0"/>
              <a:t>C</a:t>
            </a:r>
            <a:r>
              <a:rPr lang="en-US" dirty="0" smtClean="0"/>
              <a:t>lear game plan for testing</a:t>
            </a:r>
          </a:p>
          <a:p>
            <a:pPr lvl="1"/>
            <a:r>
              <a:rPr lang="en-US" dirty="0" smtClean="0"/>
              <a:t>Treatment strategy</a:t>
            </a:r>
          </a:p>
          <a:p>
            <a:pPr lvl="1"/>
            <a:r>
              <a:rPr lang="en-US" dirty="0" smtClean="0"/>
              <a:t>Follow up date</a:t>
            </a:r>
          </a:p>
          <a:p>
            <a:r>
              <a:rPr lang="en-US" dirty="0" smtClean="0"/>
              <a:t>In between visits, you should have instructions as to:</a:t>
            </a:r>
          </a:p>
          <a:p>
            <a:pPr lvl="1"/>
            <a:r>
              <a:rPr lang="en-US" dirty="0"/>
              <a:t>What to  communicate about?</a:t>
            </a:r>
          </a:p>
          <a:p>
            <a:pPr lvl="1"/>
            <a:r>
              <a:rPr lang="en-US" dirty="0" smtClean="0"/>
              <a:t>How to communicate with your  neuropathy specialist: phone, email, secure web portals such as my chart?</a:t>
            </a:r>
          </a:p>
          <a:p>
            <a:pPr lvl="1"/>
            <a:r>
              <a:rPr lang="en-US" dirty="0" smtClean="0"/>
              <a:t>Seeking assistance of primary care doctor for blood pressure, diabetes and other general medical care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93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What to Expect From Your </a:t>
            </a:r>
            <a:r>
              <a:rPr lang="en-US" b="1" dirty="0" smtClean="0"/>
              <a:t>Doctor</a:t>
            </a:r>
            <a:br>
              <a:rPr lang="en-US" b="1" dirty="0" smtClean="0"/>
            </a:br>
            <a:r>
              <a:rPr lang="en-US" b="1" dirty="0" smtClean="0"/>
              <a:t>Preliminary Diagnosis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828800"/>
            <a:ext cx="8229600" cy="52578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Is this </a:t>
            </a:r>
            <a:r>
              <a:rPr lang="en-US" dirty="0"/>
              <a:t>peripheral </a:t>
            </a:r>
            <a:r>
              <a:rPr lang="en-US" dirty="0" smtClean="0"/>
              <a:t>neuropathy? Or a </a:t>
            </a:r>
            <a:r>
              <a:rPr lang="en-US" dirty="0"/>
              <a:t>pinched nerve in the back, plantar </a:t>
            </a:r>
            <a:r>
              <a:rPr lang="en-US" dirty="0" smtClean="0"/>
              <a:t>fasciitis or a </a:t>
            </a:r>
            <a:r>
              <a:rPr lang="en-US" dirty="0"/>
              <a:t>foot spur, </a:t>
            </a:r>
            <a:endParaRPr lang="en-US" dirty="0" smtClean="0"/>
          </a:p>
          <a:p>
            <a:pPr marL="0" lvl="0" indent="0">
              <a:buNone/>
            </a:pPr>
            <a:r>
              <a:rPr lang="en-US" dirty="0"/>
              <a:t> </a:t>
            </a:r>
            <a:r>
              <a:rPr lang="en-US" dirty="0" smtClean="0"/>
              <a:t>  PAD, spinal cord AVM, other spinal lesion…</a:t>
            </a:r>
            <a:endParaRPr lang="en-US" dirty="0"/>
          </a:p>
          <a:p>
            <a:pPr lvl="0"/>
            <a:r>
              <a:rPr lang="en-US" dirty="0"/>
              <a:t>Is this a focal or generalized neuropathy</a:t>
            </a:r>
            <a:r>
              <a:rPr lang="en-US" dirty="0" smtClean="0"/>
              <a:t>?</a:t>
            </a:r>
          </a:p>
          <a:p>
            <a:r>
              <a:rPr lang="en-US" dirty="0"/>
              <a:t>What is the cause of my peripheral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neuropathy? </a:t>
            </a:r>
            <a:r>
              <a:rPr lang="en-US" dirty="0"/>
              <a:t>If you have </a:t>
            </a:r>
            <a:r>
              <a:rPr lang="en-US" dirty="0" smtClean="0"/>
              <a:t>CSPN </a:t>
            </a:r>
          </a:p>
          <a:p>
            <a:pPr marL="0" indent="0">
              <a:buNone/>
            </a:pPr>
            <a:r>
              <a:rPr lang="en-US" dirty="0" smtClean="0"/>
              <a:t>  (unknown cause), </a:t>
            </a:r>
            <a:r>
              <a:rPr lang="en-US" dirty="0"/>
              <a:t>you </a:t>
            </a:r>
            <a:r>
              <a:rPr lang="en-US" dirty="0" smtClean="0"/>
              <a:t>should </a:t>
            </a:r>
            <a:r>
              <a:rPr lang="en-US" dirty="0"/>
              <a:t>periodically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ask </a:t>
            </a:r>
            <a:r>
              <a:rPr lang="en-US" dirty="0"/>
              <a:t>your neurologist </a:t>
            </a:r>
            <a:r>
              <a:rPr lang="en-US" dirty="0" smtClean="0"/>
              <a:t>that question</a:t>
            </a:r>
          </a:p>
          <a:p>
            <a:r>
              <a:rPr lang="en-US" dirty="0" smtClean="0"/>
              <a:t>Pre-diabetes </a:t>
            </a:r>
            <a:r>
              <a:rPr lang="en-US" dirty="0"/>
              <a:t>(as measured by a 2 hour blood </a:t>
            </a:r>
            <a:r>
              <a:rPr lang="en-US" dirty="0" smtClean="0"/>
              <a:t>glucose </a:t>
            </a:r>
            <a:r>
              <a:rPr lang="en-US" dirty="0"/>
              <a:t>&gt;140 and &lt; 200) </a:t>
            </a:r>
            <a:r>
              <a:rPr lang="en-US" dirty="0" smtClean="0"/>
              <a:t>along with other factors is </a:t>
            </a:r>
            <a:r>
              <a:rPr lang="en-US" dirty="0"/>
              <a:t>a cause of painful </a:t>
            </a:r>
            <a:r>
              <a:rPr lang="en-US" dirty="0" smtClean="0"/>
              <a:t>peripheral neuropathy</a:t>
            </a:r>
            <a:endParaRPr lang="en-US" dirty="0"/>
          </a:p>
        </p:txBody>
      </p:sp>
      <p:pic>
        <p:nvPicPr>
          <p:cNvPr id="4" name="Picture 2" descr="scan00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303014"/>
            <a:ext cx="2297113" cy="30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919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What to Expect From Your </a:t>
            </a:r>
            <a:r>
              <a:rPr lang="en-US" b="1" dirty="0" smtClean="0"/>
              <a:t>Doctor</a:t>
            </a:r>
            <a:br>
              <a:rPr lang="en-US" b="1" dirty="0" smtClean="0"/>
            </a:br>
            <a:r>
              <a:rPr lang="en-US" b="1" dirty="0" smtClean="0"/>
              <a:t>The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blood tests should I have</a:t>
            </a:r>
            <a:r>
              <a:rPr lang="en-US" dirty="0" smtClean="0"/>
              <a:t>?</a:t>
            </a:r>
          </a:p>
          <a:p>
            <a:r>
              <a:rPr lang="en-US" dirty="0"/>
              <a:t>Should I have an EMG test</a:t>
            </a:r>
            <a:r>
              <a:rPr lang="en-US" dirty="0" smtClean="0"/>
              <a:t>?</a:t>
            </a:r>
          </a:p>
          <a:p>
            <a:r>
              <a:rPr lang="en-US" dirty="0"/>
              <a:t>Should I have a lumbar puncture</a:t>
            </a:r>
            <a:r>
              <a:rPr lang="en-US" dirty="0" smtClean="0"/>
              <a:t>?</a:t>
            </a:r>
          </a:p>
          <a:p>
            <a:r>
              <a:rPr lang="en-US" dirty="0"/>
              <a:t>Should I have a biopsy of </a:t>
            </a:r>
            <a:r>
              <a:rPr lang="en-US" dirty="0" smtClean="0"/>
              <a:t>skin?</a:t>
            </a:r>
          </a:p>
          <a:p>
            <a:r>
              <a:rPr lang="en-US" dirty="0" smtClean="0"/>
              <a:t>Nerve biopsy is rarely needed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mSeries03060213025900009" descr="Slide0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14" y="4291527"/>
            <a:ext cx="3806786" cy="2490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IENF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434" y="3810000"/>
            <a:ext cx="2900966" cy="306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46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Neuropathy Treatment Strategy</a:t>
            </a:r>
            <a:endParaRPr lang="en-US" dirty="0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7150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Multidimensional </a:t>
            </a:r>
            <a:r>
              <a:rPr lang="en-US" sz="2800" dirty="0" smtClean="0">
                <a:solidFill>
                  <a:schemeClr val="tx1"/>
                </a:solidFill>
              </a:rPr>
              <a:t>management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Treatment of underlying cause of nerve </a:t>
            </a:r>
            <a:r>
              <a:rPr lang="en-US" sz="2800" dirty="0" smtClean="0">
                <a:solidFill>
                  <a:schemeClr val="tx1"/>
                </a:solidFill>
              </a:rPr>
              <a:t>damage:</a:t>
            </a:r>
          </a:p>
          <a:p>
            <a:pPr lvl="1"/>
            <a:r>
              <a:rPr lang="en-US" sz="2800" dirty="0" smtClean="0"/>
              <a:t>B12 or copper replacement if deficient</a:t>
            </a:r>
          </a:p>
          <a:p>
            <a:pPr lvl="1"/>
            <a:r>
              <a:rPr lang="en-US" sz="2800" dirty="0" smtClean="0">
                <a:solidFill>
                  <a:schemeClr val="tx1"/>
                </a:solidFill>
              </a:rPr>
              <a:t>HgbA1C &lt;7.0</a:t>
            </a:r>
          </a:p>
          <a:p>
            <a:pPr lvl="1"/>
            <a:r>
              <a:rPr lang="da-DK" sz="2800" dirty="0"/>
              <a:t>Immune system modulation for </a:t>
            </a:r>
            <a:r>
              <a:rPr lang="da-DK" sz="2800" dirty="0" smtClean="0"/>
              <a:t>CIDP &amp; GBS</a:t>
            </a:r>
            <a:endParaRPr lang="da-DK" sz="2800" dirty="0"/>
          </a:p>
          <a:p>
            <a:r>
              <a:rPr lang="en-US" sz="2800" dirty="0" smtClean="0"/>
              <a:t>Neuropathic p</a:t>
            </a:r>
            <a:r>
              <a:rPr lang="en-US" sz="2800" dirty="0" smtClean="0">
                <a:solidFill>
                  <a:schemeClr val="tx1"/>
                </a:solidFill>
              </a:rPr>
              <a:t>ain management:</a:t>
            </a:r>
          </a:p>
          <a:p>
            <a:pPr lvl="1"/>
            <a:r>
              <a:rPr lang="en-US" sz="2800" dirty="0" smtClean="0"/>
              <a:t>Pharmacological </a:t>
            </a:r>
          </a:p>
          <a:p>
            <a:pPr lvl="1"/>
            <a:r>
              <a:rPr lang="en-US" sz="2800" dirty="0" smtClean="0"/>
              <a:t>Non-pharmacological</a:t>
            </a:r>
            <a:endParaRPr lang="en-US" sz="2800" dirty="0">
              <a:solidFill>
                <a:schemeClr val="tx1"/>
              </a:solidFill>
            </a:endParaRP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Psychological </a:t>
            </a:r>
            <a:r>
              <a:rPr lang="en-US" sz="2800" dirty="0"/>
              <a:t>intervention: </a:t>
            </a:r>
            <a:r>
              <a:rPr lang="en-US" sz="2800" dirty="0" smtClean="0"/>
              <a:t>pain psychologist or psychiatrist</a:t>
            </a:r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Practice </a:t>
            </a:r>
            <a:r>
              <a:rPr lang="en-US" sz="2800" dirty="0">
                <a:solidFill>
                  <a:schemeClr val="tx1"/>
                </a:solidFill>
              </a:rPr>
              <a:t>patterns differ between physicians</a:t>
            </a:r>
          </a:p>
        </p:txBody>
      </p:sp>
    </p:spTree>
    <p:extLst>
      <p:ext uri="{BB962C8B-B14F-4D97-AF65-F5344CB8AC3E}">
        <p14:creationId xmlns:p14="http://schemas.microsoft.com/office/powerpoint/2010/main" val="285295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What to Ask your </a:t>
            </a:r>
            <a:r>
              <a:rPr lang="en-US" b="1" dirty="0" smtClean="0"/>
              <a:t>Doctor</a:t>
            </a:r>
            <a:br>
              <a:rPr lang="en-US" b="1" dirty="0" smtClean="0"/>
            </a:br>
            <a:r>
              <a:rPr lang="en-US" b="1" dirty="0" smtClean="0"/>
              <a:t>Medications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53212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The goals of chronic neuropathic pain management: emphasis on function: work, recreation &amp; sleep</a:t>
            </a:r>
          </a:p>
          <a:p>
            <a:r>
              <a:rPr lang="en-US" sz="2800" dirty="0"/>
              <a:t>This is addition to significant reduction of pain  scores by 30-50%</a:t>
            </a:r>
          </a:p>
          <a:p>
            <a:r>
              <a:rPr lang="en-US" sz="2800" dirty="0" smtClean="0"/>
              <a:t>Types of </a:t>
            </a:r>
            <a:r>
              <a:rPr lang="en-US" sz="2800" dirty="0"/>
              <a:t>neuropathic pain </a:t>
            </a:r>
            <a:r>
              <a:rPr lang="en-US" sz="2800" dirty="0" smtClean="0"/>
              <a:t>medications:</a:t>
            </a:r>
          </a:p>
          <a:p>
            <a:pPr lvl="1"/>
            <a:r>
              <a:rPr lang="en-US" sz="2800" dirty="0" smtClean="0"/>
              <a:t>Antidepressants: especially (but not exclusively) with concomitant depression</a:t>
            </a:r>
          </a:p>
          <a:p>
            <a:pPr lvl="1"/>
            <a:r>
              <a:rPr lang="en-US" sz="2800" dirty="0" smtClean="0"/>
              <a:t>Anticonvulsants</a:t>
            </a:r>
          </a:p>
          <a:p>
            <a:pPr lvl="1"/>
            <a:r>
              <a:rPr lang="en-US" sz="2800" dirty="0" smtClean="0"/>
              <a:t>Topical agents</a:t>
            </a:r>
          </a:p>
          <a:p>
            <a:pPr lvl="1"/>
            <a:r>
              <a:rPr lang="en-US" sz="2800" dirty="0" smtClean="0"/>
              <a:t>Analgesics</a:t>
            </a:r>
          </a:p>
          <a:p>
            <a:pPr lvl="1"/>
            <a:r>
              <a:rPr lang="en-US" sz="2800" dirty="0" smtClean="0"/>
              <a:t>Opioid drugs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800600"/>
            <a:ext cx="2886941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363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2400"/>
            <a:ext cx="4993703" cy="6535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81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What to Ask your </a:t>
            </a:r>
            <a:r>
              <a:rPr lang="en-US" b="1" dirty="0" smtClean="0"/>
              <a:t>Doctor</a:t>
            </a:r>
            <a:br>
              <a:rPr lang="en-US" b="1" dirty="0" smtClean="0"/>
            </a:br>
            <a:r>
              <a:rPr lang="en-US" b="1" dirty="0" smtClean="0"/>
              <a:t>Pain Medication Risks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Side effects: sedation</a:t>
            </a:r>
            <a:r>
              <a:rPr lang="en-US" dirty="0"/>
              <a:t>, drowsiness, dry mouth, blurred vision, constipation, nausea, edema, etc. </a:t>
            </a:r>
            <a:endParaRPr lang="en-US" dirty="0" smtClean="0"/>
          </a:p>
          <a:p>
            <a:pPr lvl="0"/>
            <a:r>
              <a:rPr lang="en-US" dirty="0" smtClean="0"/>
              <a:t>Written </a:t>
            </a:r>
            <a:r>
              <a:rPr lang="en-US" dirty="0"/>
              <a:t>instructions on </a:t>
            </a:r>
            <a:r>
              <a:rPr lang="en-US" dirty="0" smtClean="0"/>
              <a:t>titration to minimize side effects</a:t>
            </a:r>
          </a:p>
          <a:p>
            <a:pPr lvl="0"/>
            <a:r>
              <a:rPr lang="en-US" dirty="0" smtClean="0"/>
              <a:t>Do not stop medications abruptly</a:t>
            </a:r>
          </a:p>
          <a:p>
            <a:pPr lvl="0"/>
            <a:r>
              <a:rPr lang="en-US" dirty="0" smtClean="0"/>
              <a:t>Few </a:t>
            </a:r>
            <a:r>
              <a:rPr lang="en-US" dirty="0"/>
              <a:t>patients </a:t>
            </a:r>
            <a:r>
              <a:rPr lang="en-US" dirty="0" smtClean="0"/>
              <a:t>require </a:t>
            </a:r>
            <a:r>
              <a:rPr lang="en-US" dirty="0"/>
              <a:t>narcotics to control their </a:t>
            </a:r>
            <a:r>
              <a:rPr lang="en-US" dirty="0" smtClean="0"/>
              <a:t>neuropathic pain </a:t>
            </a:r>
            <a:r>
              <a:rPr lang="en-US" dirty="0"/>
              <a:t>and the addiction risk is very </a:t>
            </a:r>
            <a:r>
              <a:rPr lang="en-US" dirty="0" smtClean="0"/>
              <a:t>low </a:t>
            </a:r>
          </a:p>
          <a:p>
            <a:pPr lvl="0"/>
            <a:r>
              <a:rPr lang="en-US" dirty="0" smtClean="0"/>
              <a:t>In a study of oxycodone CR, 96% of patients experienced either constipation, somnolence,  nausea, or dizziness</a:t>
            </a:r>
            <a:endParaRPr lang="en-US" dirty="0"/>
          </a:p>
          <a:p>
            <a:pPr lvl="0"/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257800" y="6031468"/>
            <a:ext cx="3108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i="1" dirty="0">
                <a:solidFill>
                  <a:srgbClr val="FFFF00"/>
                </a:solidFill>
                <a:latin typeface="Arial"/>
              </a:rPr>
              <a:t>Neurology 2003; 60:927-934</a:t>
            </a:r>
          </a:p>
        </p:txBody>
      </p:sp>
    </p:spTree>
    <p:extLst>
      <p:ext uri="{BB962C8B-B14F-4D97-AF65-F5344CB8AC3E}">
        <p14:creationId xmlns:p14="http://schemas.microsoft.com/office/powerpoint/2010/main" val="329912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What to Ask your </a:t>
            </a:r>
            <a:r>
              <a:rPr lang="en-US" b="1" dirty="0" smtClean="0"/>
              <a:t>Doctor</a:t>
            </a:r>
            <a:br>
              <a:rPr lang="en-US" b="1" dirty="0" smtClean="0"/>
            </a:br>
            <a:r>
              <a:rPr lang="en-US" b="1" dirty="0" smtClean="0"/>
              <a:t>Non-Pharmacologic Treatments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Nerve block</a:t>
            </a:r>
          </a:p>
          <a:p>
            <a:r>
              <a:rPr lang="en-US" sz="2800" dirty="0" smtClean="0"/>
              <a:t>TENS</a:t>
            </a:r>
          </a:p>
          <a:p>
            <a:r>
              <a:rPr lang="en-US" sz="2800" dirty="0" err="1" smtClean="0"/>
              <a:t>Neuro</a:t>
            </a:r>
            <a:r>
              <a:rPr lang="en-US" sz="2800" dirty="0" smtClean="0"/>
              <a:t>-stimulation</a:t>
            </a:r>
          </a:p>
          <a:p>
            <a:r>
              <a:rPr lang="en-US" sz="2800" dirty="0" smtClean="0"/>
              <a:t>CAM</a:t>
            </a:r>
            <a:r>
              <a:rPr lang="en-US" sz="2800" dirty="0"/>
              <a:t>:</a:t>
            </a:r>
          </a:p>
          <a:p>
            <a:pPr lvl="1"/>
            <a:r>
              <a:rPr lang="en-US" sz="2800" dirty="0"/>
              <a:t>Acupuncture</a:t>
            </a:r>
          </a:p>
          <a:p>
            <a:pPr lvl="1"/>
            <a:r>
              <a:rPr lang="en-US" sz="2800" dirty="0"/>
              <a:t>Nutrients</a:t>
            </a:r>
          </a:p>
          <a:p>
            <a:pPr lvl="1"/>
            <a:r>
              <a:rPr lang="en-US" sz="2800" dirty="0"/>
              <a:t>Supplements</a:t>
            </a:r>
          </a:p>
          <a:p>
            <a:pPr lvl="1"/>
            <a:r>
              <a:rPr lang="en-US" sz="2800" dirty="0"/>
              <a:t>Injections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6553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28600"/>
            <a:ext cx="3578950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916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Complementary &amp; </a:t>
            </a:r>
            <a:br>
              <a:rPr lang="en-US" b="1" dirty="0" smtClean="0"/>
            </a:br>
            <a:r>
              <a:rPr lang="en-US" b="1" dirty="0" smtClean="0"/>
              <a:t>Alternative Medicine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/>
              <a:t>A</a:t>
            </a:r>
            <a:r>
              <a:rPr lang="en-US" sz="2800" dirty="0" smtClean="0"/>
              <a:t>sk </a:t>
            </a:r>
            <a:r>
              <a:rPr lang="en-US" sz="2800" dirty="0"/>
              <a:t>your doctor about non-prescription drugs, procedures and medical </a:t>
            </a:r>
            <a:r>
              <a:rPr lang="en-US" sz="2800" dirty="0" smtClean="0"/>
              <a:t>devices</a:t>
            </a:r>
          </a:p>
          <a:p>
            <a:pPr lvl="0"/>
            <a:r>
              <a:rPr lang="en-US" sz="2800" dirty="0"/>
              <a:t>T</a:t>
            </a:r>
            <a:r>
              <a:rPr lang="en-US" sz="2800" dirty="0" smtClean="0"/>
              <a:t>he </a:t>
            </a:r>
            <a:r>
              <a:rPr lang="en-US" sz="2800" dirty="0"/>
              <a:t>main side effect is out-of-pocket </a:t>
            </a:r>
            <a:r>
              <a:rPr lang="en-US" sz="2800" dirty="0" smtClean="0"/>
              <a:t>cost</a:t>
            </a:r>
          </a:p>
          <a:p>
            <a:pPr lvl="0"/>
            <a:r>
              <a:rPr lang="en-US" sz="2800" dirty="0" smtClean="0"/>
              <a:t>Beyond </a:t>
            </a:r>
            <a:r>
              <a:rPr lang="en-US" sz="2800" dirty="0"/>
              <a:t>that some adverse effects are treatment </a:t>
            </a:r>
            <a:r>
              <a:rPr lang="en-US" sz="2800" dirty="0" smtClean="0"/>
              <a:t>specific: </a:t>
            </a:r>
            <a:r>
              <a:rPr lang="en-US" sz="2800" dirty="0"/>
              <a:t>taking vitamin B6 in excess of 50 mg daily can induce a </a:t>
            </a:r>
            <a:r>
              <a:rPr lang="en-US" sz="2800" dirty="0" smtClean="0"/>
              <a:t>neuropathy</a:t>
            </a:r>
          </a:p>
          <a:p>
            <a:pPr lvl="0"/>
            <a:r>
              <a:rPr lang="en-US" sz="2800" dirty="0" smtClean="0"/>
              <a:t>There </a:t>
            </a:r>
            <a:r>
              <a:rPr lang="en-US" sz="2800" dirty="0"/>
              <a:t>is limited proof to support the usefulness of anodyne in pain </a:t>
            </a:r>
            <a:r>
              <a:rPr lang="en-US" sz="2800" dirty="0" smtClean="0"/>
              <a:t>control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77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7772400" cy="1219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Other Non-</a:t>
            </a:r>
            <a:br>
              <a:rPr lang="en-US" dirty="0" smtClean="0"/>
            </a:br>
            <a:r>
              <a:rPr lang="en-US" dirty="0" smtClean="0"/>
              <a:t>Pharmacological </a:t>
            </a:r>
            <a:r>
              <a:rPr lang="en-US" dirty="0"/>
              <a:t>T</a:t>
            </a:r>
            <a:r>
              <a:rPr lang="en-US" dirty="0" smtClean="0"/>
              <a:t>herapy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81200"/>
            <a:ext cx="7772400" cy="6019800"/>
          </a:xfrm>
        </p:spPr>
        <p:txBody>
          <a:bodyPr/>
          <a:lstStyle/>
          <a:p>
            <a:r>
              <a:rPr lang="en-US" sz="2800" dirty="0" smtClean="0">
                <a:solidFill>
                  <a:schemeClr val="tx1"/>
                </a:solidFill>
              </a:rPr>
              <a:t>Diabetic </a:t>
            </a:r>
            <a:r>
              <a:rPr lang="en-US" sz="2800" dirty="0">
                <a:solidFill>
                  <a:schemeClr val="tx1"/>
                </a:solidFill>
              </a:rPr>
              <a:t>orthopedic shoes </a:t>
            </a:r>
          </a:p>
          <a:p>
            <a:r>
              <a:rPr lang="en-US" sz="2800" dirty="0">
                <a:solidFill>
                  <a:schemeClr val="tx1"/>
                </a:solidFill>
              </a:rPr>
              <a:t>Podiatric </a:t>
            </a:r>
            <a:r>
              <a:rPr lang="en-US" sz="2800" dirty="0" smtClean="0"/>
              <a:t>care</a:t>
            </a:r>
          </a:p>
          <a:p>
            <a:r>
              <a:rPr lang="en-US" sz="2800" dirty="0" smtClean="0"/>
              <a:t>Lifestyle modification:</a:t>
            </a:r>
          </a:p>
          <a:p>
            <a:pPr lvl="1"/>
            <a:r>
              <a:rPr lang="en-US" sz="2800" dirty="0"/>
              <a:t>Diet</a:t>
            </a:r>
          </a:p>
          <a:p>
            <a:pPr lvl="1"/>
            <a:r>
              <a:rPr lang="en-US" sz="2800" dirty="0"/>
              <a:t>Exercise</a:t>
            </a:r>
          </a:p>
          <a:p>
            <a:pPr lvl="1"/>
            <a:r>
              <a:rPr lang="en-US" sz="2800" dirty="0"/>
              <a:t>Weight loss</a:t>
            </a:r>
          </a:p>
          <a:p>
            <a:pPr lvl="1"/>
            <a:r>
              <a:rPr lang="en-US" sz="2800" dirty="0"/>
              <a:t>Smoking cessation</a:t>
            </a:r>
          </a:p>
          <a:p>
            <a:pPr lvl="1"/>
            <a:r>
              <a:rPr lang="en-US" sz="2800" dirty="0"/>
              <a:t>No excessive drinking</a:t>
            </a:r>
          </a:p>
          <a:p>
            <a:pPr marL="393192" lvl="1" indent="0">
              <a:buNone/>
            </a:pPr>
            <a:endParaRPr lang="en-US" dirty="0"/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2057400" y="6183868"/>
            <a:ext cx="7772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err="1" smtClean="0">
                <a:solidFill>
                  <a:srgbClr val="FFFF00"/>
                </a:solidFill>
              </a:rPr>
              <a:t>Kluding</a:t>
            </a:r>
            <a:r>
              <a:rPr lang="en-US" i="1" dirty="0" smtClean="0">
                <a:solidFill>
                  <a:srgbClr val="FFFF00"/>
                </a:solidFill>
              </a:rPr>
              <a:t> , </a:t>
            </a:r>
            <a:r>
              <a:rPr lang="en-US" i="1" dirty="0" err="1" smtClean="0">
                <a:solidFill>
                  <a:srgbClr val="FFFF00"/>
                </a:solidFill>
              </a:rPr>
              <a:t>Pasnoor</a:t>
            </a:r>
            <a:r>
              <a:rPr lang="en-US" i="1" dirty="0">
                <a:solidFill>
                  <a:srgbClr val="FFFF00"/>
                </a:solidFill>
              </a:rPr>
              <a:t> </a:t>
            </a:r>
            <a:r>
              <a:rPr lang="en-US" i="1" dirty="0" smtClean="0">
                <a:solidFill>
                  <a:srgbClr val="FFFF00"/>
                </a:solidFill>
              </a:rPr>
              <a:t>et al. J </a:t>
            </a:r>
            <a:r>
              <a:rPr lang="en-US" i="1" dirty="0">
                <a:solidFill>
                  <a:srgbClr val="FFFF00"/>
                </a:solidFill>
              </a:rPr>
              <a:t>Diabetes Complications. </a:t>
            </a:r>
            <a:r>
              <a:rPr lang="en-US" i="1" dirty="0" smtClean="0">
                <a:solidFill>
                  <a:srgbClr val="FFFF00"/>
                </a:solidFill>
              </a:rPr>
              <a:t>2012; 26(5</a:t>
            </a:r>
            <a:r>
              <a:rPr lang="en-US" i="1" dirty="0">
                <a:solidFill>
                  <a:srgbClr val="FFFF00"/>
                </a:solidFill>
              </a:rPr>
              <a:t>):</a:t>
            </a:r>
            <a:r>
              <a:rPr lang="en-US" i="1" dirty="0" smtClean="0">
                <a:solidFill>
                  <a:srgbClr val="FFFF00"/>
                </a:solidFill>
              </a:rPr>
              <a:t>424-9</a:t>
            </a:r>
            <a:endParaRPr lang="en-US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89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What to Ask your </a:t>
            </a:r>
            <a:r>
              <a:rPr lang="en-US" b="1" dirty="0" smtClean="0"/>
              <a:t>Doctor</a:t>
            </a:r>
            <a:br>
              <a:rPr lang="en-US" b="1" dirty="0" smtClean="0"/>
            </a:br>
            <a:r>
              <a:rPr lang="en-US" b="1" dirty="0" smtClean="0"/>
              <a:t>Rehabilitation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>
            <a:normAutofit/>
          </a:bodyPr>
          <a:lstStyle/>
          <a:p>
            <a:r>
              <a:rPr lang="en-US" dirty="0"/>
              <a:t>Unsteadiness of gait is a common </a:t>
            </a:r>
            <a:r>
              <a:rPr lang="en-US" dirty="0" smtClean="0"/>
              <a:t>complaint</a:t>
            </a:r>
          </a:p>
          <a:p>
            <a:r>
              <a:rPr lang="en-US" dirty="0" smtClean="0"/>
              <a:t>This </a:t>
            </a:r>
            <a:r>
              <a:rPr lang="en-US" dirty="0"/>
              <a:t>is a serious problem as it may lead to falls and </a:t>
            </a:r>
            <a:r>
              <a:rPr lang="en-US" dirty="0" smtClean="0"/>
              <a:t>injury</a:t>
            </a:r>
          </a:p>
          <a:p>
            <a:r>
              <a:rPr lang="en-US" dirty="0" smtClean="0"/>
              <a:t>A </a:t>
            </a:r>
            <a:r>
              <a:rPr lang="en-US" dirty="0"/>
              <a:t>broken hip results in immobility leading to muscle </a:t>
            </a:r>
            <a:r>
              <a:rPr lang="en-US" dirty="0" smtClean="0"/>
              <a:t>atrophy</a:t>
            </a:r>
          </a:p>
          <a:p>
            <a:r>
              <a:rPr lang="en-US" dirty="0" smtClean="0"/>
              <a:t>This </a:t>
            </a:r>
            <a:r>
              <a:rPr lang="en-US" dirty="0"/>
              <a:t>complicates </a:t>
            </a:r>
            <a:r>
              <a:rPr lang="en-US" dirty="0" smtClean="0"/>
              <a:t>recovery to </a:t>
            </a:r>
            <a:r>
              <a:rPr lang="en-US" dirty="0"/>
              <a:t>a walking </a:t>
            </a:r>
            <a:r>
              <a:rPr lang="en-US" dirty="0" smtClean="0"/>
              <a:t>state</a:t>
            </a:r>
          </a:p>
          <a:p>
            <a:r>
              <a:rPr lang="en-US" dirty="0"/>
              <a:t>Hence a physical therapy </a:t>
            </a:r>
            <a:r>
              <a:rPr lang="en-US" dirty="0" smtClean="0"/>
              <a:t>(PT) program </a:t>
            </a:r>
            <a:r>
              <a:rPr lang="en-US" dirty="0"/>
              <a:t>to enhance gait balance and prevent falls is </a:t>
            </a:r>
            <a:r>
              <a:rPr lang="en-US" dirty="0" smtClean="0"/>
              <a:t>important</a:t>
            </a:r>
          </a:p>
          <a:p>
            <a:r>
              <a:rPr lang="en-US" dirty="0" smtClean="0"/>
              <a:t>PT for proper assistive device: splint, cane, walker, w/c</a:t>
            </a:r>
          </a:p>
          <a:p>
            <a:r>
              <a:rPr lang="en-US" dirty="0" smtClean="0"/>
              <a:t>Occupational therapy for hand dexterity issues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1261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What to Expect From Your </a:t>
            </a:r>
            <a:r>
              <a:rPr lang="en-US" b="1" dirty="0" smtClean="0"/>
              <a:t>Doctor</a:t>
            </a:r>
            <a:br>
              <a:rPr lang="en-US" b="1" dirty="0" smtClean="0"/>
            </a:br>
            <a:r>
              <a:rPr lang="en-US" b="1" dirty="0" smtClean="0"/>
              <a:t>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5480"/>
            <a:ext cx="8229600" cy="43891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About test results</a:t>
            </a:r>
          </a:p>
          <a:p>
            <a:r>
              <a:rPr lang="en-US" sz="2800" dirty="0" smtClean="0"/>
              <a:t>About new health issues:</a:t>
            </a:r>
          </a:p>
          <a:p>
            <a:pPr lvl="1"/>
            <a:r>
              <a:rPr lang="en-US" sz="2800" dirty="0" smtClean="0"/>
              <a:t>Change in pain</a:t>
            </a:r>
          </a:p>
          <a:p>
            <a:pPr lvl="1"/>
            <a:r>
              <a:rPr lang="en-US" sz="2800" dirty="0" smtClean="0"/>
              <a:t>Falls</a:t>
            </a:r>
          </a:p>
          <a:p>
            <a:pPr lvl="1"/>
            <a:r>
              <a:rPr lang="en-US" sz="2800" dirty="0" smtClean="0"/>
              <a:t>New weakness</a:t>
            </a:r>
          </a:p>
          <a:p>
            <a:pPr lvl="1"/>
            <a:r>
              <a:rPr lang="en-US" sz="2800" dirty="0" smtClean="0"/>
              <a:t>Rapid progression</a:t>
            </a:r>
          </a:p>
          <a:p>
            <a:r>
              <a:rPr lang="en-US" sz="2800" dirty="0" smtClean="0"/>
              <a:t>Educational resources </a:t>
            </a:r>
          </a:p>
          <a:p>
            <a:r>
              <a:rPr lang="en-US" sz="2800" dirty="0" smtClean="0"/>
              <a:t>Research </a:t>
            </a:r>
            <a:r>
              <a:rPr lang="en-US" sz="2800" dirty="0"/>
              <a:t>participation</a:t>
            </a:r>
          </a:p>
        </p:txBody>
      </p:sp>
    </p:spTree>
    <p:extLst>
      <p:ext uri="{BB962C8B-B14F-4D97-AF65-F5344CB8AC3E}">
        <p14:creationId xmlns:p14="http://schemas.microsoft.com/office/powerpoint/2010/main" val="288734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What to Ask your </a:t>
            </a:r>
            <a:r>
              <a:rPr lang="en-US" b="1" dirty="0" smtClean="0"/>
              <a:t>Doctor</a:t>
            </a:r>
            <a:br>
              <a:rPr lang="en-US" b="1" dirty="0" smtClean="0"/>
            </a:br>
            <a:r>
              <a:rPr lang="en-US" b="1" dirty="0" smtClean="0"/>
              <a:t>Education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87880"/>
            <a:ext cx="8229600" cy="4389120"/>
          </a:xfrm>
        </p:spPr>
        <p:txBody>
          <a:bodyPr>
            <a:noAutofit/>
          </a:bodyPr>
          <a:lstStyle/>
          <a:p>
            <a:r>
              <a:rPr lang="en-US" sz="2800" dirty="0" smtClean="0"/>
              <a:t>Educational material folders:</a:t>
            </a:r>
          </a:p>
          <a:p>
            <a:pPr lvl="1"/>
            <a:r>
              <a:rPr lang="en-US" sz="2800" dirty="0" smtClean="0"/>
              <a:t>Support group publications &amp; contact info.</a:t>
            </a:r>
          </a:p>
          <a:p>
            <a:pPr lvl="1"/>
            <a:r>
              <a:rPr lang="en-US" sz="2800" dirty="0" smtClean="0"/>
              <a:t>Scientific publications</a:t>
            </a:r>
          </a:p>
          <a:p>
            <a:pPr lvl="1"/>
            <a:r>
              <a:rPr lang="en-US" sz="2800" dirty="0" smtClean="0"/>
              <a:t>List of neuropathic pain medications</a:t>
            </a:r>
          </a:p>
          <a:p>
            <a:pPr lvl="1"/>
            <a:endParaRPr lang="en-US" sz="2800" dirty="0" smtClean="0"/>
          </a:p>
          <a:p>
            <a:r>
              <a:rPr lang="en-US" sz="2800" dirty="0" smtClean="0"/>
              <a:t>Reputable websites</a:t>
            </a:r>
          </a:p>
          <a:p>
            <a:endParaRPr lang="en-US" sz="2800" dirty="0"/>
          </a:p>
          <a:p>
            <a:r>
              <a:rPr lang="en-US" sz="2800" dirty="0" smtClean="0"/>
              <a:t>Beware of clinics that claim they can cure neuropathy</a:t>
            </a:r>
          </a:p>
        </p:txBody>
      </p:sp>
    </p:spTree>
    <p:extLst>
      <p:ext uri="{BB962C8B-B14F-4D97-AF65-F5344CB8AC3E}">
        <p14:creationId xmlns:p14="http://schemas.microsoft.com/office/powerpoint/2010/main" val="8446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What to Ask your </a:t>
            </a:r>
            <a:r>
              <a:rPr lang="en-US" b="1" dirty="0" smtClean="0"/>
              <a:t>Doctor</a:t>
            </a:r>
            <a:br>
              <a:rPr lang="en-US" b="1" dirty="0" smtClean="0"/>
            </a:br>
            <a:r>
              <a:rPr lang="en-US" b="1" dirty="0" smtClean="0"/>
              <a:t>Research Participation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087880"/>
            <a:ext cx="8229600" cy="43891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Studies are specific to cause of neuropathy</a:t>
            </a:r>
            <a:endParaRPr lang="en-US" sz="2800" dirty="0"/>
          </a:p>
          <a:p>
            <a:r>
              <a:rPr lang="en-US" sz="2800" dirty="0" smtClean="0"/>
              <a:t>Neuromuscular Research Database</a:t>
            </a:r>
          </a:p>
          <a:p>
            <a:r>
              <a:rPr lang="en-US" sz="2800" dirty="0" smtClean="0"/>
              <a:t>PNS codes</a:t>
            </a:r>
          </a:p>
          <a:p>
            <a:r>
              <a:rPr lang="en-US" sz="2800" dirty="0" smtClean="0"/>
              <a:t>Ongoing research studies</a:t>
            </a:r>
          </a:p>
          <a:p>
            <a:r>
              <a:rPr lang="en-US" sz="2800" dirty="0" smtClean="0"/>
              <a:t>www.clinicaltrials.gov  </a:t>
            </a:r>
          </a:p>
          <a:p>
            <a:pPr marL="0" indent="0">
              <a:buNone/>
            </a:pPr>
            <a:r>
              <a:rPr lang="en-US" sz="2800" dirty="0" smtClean="0"/>
              <a:t>   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4265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  <a:noFill/>
        </p:spPr>
        <p:txBody>
          <a:bodyPr lIns="90488" tIns="44450" rIns="90488" bIns="44450" anchor="b"/>
          <a:lstStyle/>
          <a:p>
            <a:pPr eaLnBrk="1" hangingPunct="1"/>
            <a:r>
              <a:rPr lang="en-US" sz="4200" b="1" dirty="0" smtClean="0">
                <a:cs typeface="Times New Roman" pitchFamily="18" charset="0"/>
              </a:rPr>
              <a:t>Why Do Individuals Not Participate?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846138" y="1524000"/>
            <a:ext cx="7459662" cy="5029200"/>
          </a:xfrm>
        </p:spPr>
        <p:txBody>
          <a:bodyPr lIns="90488" tIns="44450" rIns="90488" bIns="44450">
            <a:normAutofit/>
          </a:bodyPr>
          <a:lstStyle/>
          <a:p>
            <a:pPr eaLnBrk="1" hangingPunct="1"/>
            <a:r>
              <a:rPr lang="en-US" sz="2800" dirty="0" smtClean="0">
                <a:cs typeface="Times New Roman" pitchFamily="18" charset="0"/>
              </a:rPr>
              <a:t>Painful unpleasant procedures</a:t>
            </a:r>
          </a:p>
          <a:p>
            <a:pPr eaLnBrk="1" hangingPunct="1"/>
            <a:r>
              <a:rPr lang="en-US" sz="2800" dirty="0" smtClean="0">
                <a:cs typeface="Times New Roman" pitchFamily="18" charset="0"/>
              </a:rPr>
              <a:t>Time commitment/travel</a:t>
            </a:r>
          </a:p>
          <a:p>
            <a:pPr eaLnBrk="1" hangingPunct="1"/>
            <a:r>
              <a:rPr lang="en-US" sz="2800" dirty="0" smtClean="0">
                <a:cs typeface="Times New Roman" pitchFamily="18" charset="0"/>
              </a:rPr>
              <a:t>Side effects</a:t>
            </a:r>
          </a:p>
          <a:p>
            <a:pPr eaLnBrk="1" hangingPunct="1"/>
            <a:r>
              <a:rPr lang="en-US" sz="2800" dirty="0" smtClean="0">
                <a:cs typeface="Times New Roman" pitchFamily="18" charset="0"/>
              </a:rPr>
              <a:t>Fear of the unknown</a:t>
            </a:r>
          </a:p>
          <a:p>
            <a:pPr eaLnBrk="1" hangingPunct="1"/>
            <a:r>
              <a:rPr lang="en-US" sz="2800" dirty="0" smtClean="0">
                <a:cs typeface="Times New Roman" pitchFamily="18" charset="0"/>
              </a:rPr>
              <a:t>Fear of being assigned to placebo</a:t>
            </a:r>
          </a:p>
          <a:p>
            <a:pPr eaLnBrk="1" hangingPunct="1"/>
            <a:r>
              <a:rPr lang="en-US" sz="2800" dirty="0" smtClean="0">
                <a:cs typeface="Times New Roman" pitchFamily="18" charset="0"/>
              </a:rPr>
              <a:t>Distrust of science community</a:t>
            </a:r>
          </a:p>
          <a:p>
            <a:pPr eaLnBrk="1" hangingPunct="1"/>
            <a:r>
              <a:rPr lang="en-US" sz="2800" dirty="0" smtClean="0">
                <a:cs typeface="Times New Roman" pitchFamily="18" charset="0"/>
              </a:rPr>
              <a:t>Don’t want to be a “guinea pig”</a:t>
            </a:r>
          </a:p>
        </p:txBody>
      </p:sp>
    </p:spTree>
    <p:extLst>
      <p:ext uri="{BB962C8B-B14F-4D97-AF65-F5344CB8AC3E}">
        <p14:creationId xmlns:p14="http://schemas.microsoft.com/office/powerpoint/2010/main" val="27269216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 lIns="90488" tIns="44450" rIns="90488" bIns="44450" rtlCol="0" anchor="b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cs typeface="Times New Roman" pitchFamily="18" charset="0"/>
              </a:rPr>
              <a:t>Why Do Individuals Want to Participate in Research?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981200"/>
            <a:ext cx="6934200" cy="4114800"/>
          </a:xfrm>
        </p:spPr>
        <p:txBody>
          <a:bodyPr lIns="90488" tIns="44450" rIns="90488" bIns="44450"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cs typeface="Times New Roman" pitchFamily="18" charset="0"/>
              </a:rPr>
              <a:t>Advance science/improve knowledge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cs typeface="Times New Roman" pitchFamily="18" charset="0"/>
              </a:rPr>
              <a:t>Obtain access to a potential Rx at the earliest possible time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cs typeface="Times New Roman" pitchFamily="18" charset="0"/>
              </a:rPr>
              <a:t>Current Rx not working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cs typeface="Times New Roman" pitchFamily="18" charset="0"/>
              </a:rPr>
              <a:t>It helps maintain hope - better than not doing anything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cs typeface="Times New Roman" pitchFamily="18" charset="0"/>
              </a:rPr>
              <a:t>Desire to meet and speak with researchers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cs typeface="Times New Roman" pitchFamily="18" charset="0"/>
              </a:rPr>
              <a:t>To help others</a:t>
            </a:r>
          </a:p>
        </p:txBody>
      </p:sp>
    </p:spTree>
    <p:extLst>
      <p:ext uri="{BB962C8B-B14F-4D97-AF65-F5344CB8AC3E}">
        <p14:creationId xmlns:p14="http://schemas.microsoft.com/office/powerpoint/2010/main" val="1889245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Partnering With Your </a:t>
            </a:r>
            <a:r>
              <a:rPr lang="en-US" dirty="0" smtClean="0"/>
              <a:t>Doctor &amp; </a:t>
            </a:r>
            <a:r>
              <a:rPr lang="en-US" dirty="0"/>
              <a:t>Asking For </a:t>
            </a:r>
            <a:r>
              <a:rPr lang="en-US" dirty="0" smtClean="0"/>
              <a:t>Help: 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915400" cy="5638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dirty="0"/>
              <a:t>first visit and subsequent doctor’s visit </a:t>
            </a:r>
            <a:r>
              <a:rPr lang="en-US" dirty="0" smtClean="0"/>
              <a:t>should be </a:t>
            </a:r>
            <a:r>
              <a:rPr lang="en-US" dirty="0"/>
              <a:t>very helpful </a:t>
            </a:r>
            <a:r>
              <a:rPr lang="en-US" dirty="0" smtClean="0"/>
              <a:t>in establishing </a:t>
            </a:r>
            <a:r>
              <a:rPr lang="en-US" dirty="0"/>
              <a:t>a </a:t>
            </a:r>
            <a:r>
              <a:rPr lang="en-US" dirty="0" smtClean="0"/>
              <a:t>preliminary diagnosis, prognosis and investigative and management plans </a:t>
            </a:r>
          </a:p>
          <a:p>
            <a:r>
              <a:rPr lang="en-US" dirty="0" smtClean="0"/>
              <a:t>You </a:t>
            </a:r>
            <a:r>
              <a:rPr lang="en-US" dirty="0"/>
              <a:t>can effectively partner with your doctor </a:t>
            </a:r>
            <a:r>
              <a:rPr lang="en-US" dirty="0" smtClean="0"/>
              <a:t>&amp; receive </a:t>
            </a:r>
            <a:r>
              <a:rPr lang="en-US" dirty="0"/>
              <a:t>the help </a:t>
            </a:r>
            <a:r>
              <a:rPr lang="en-US" dirty="0" smtClean="0"/>
              <a:t>that you </a:t>
            </a:r>
            <a:r>
              <a:rPr lang="en-US" dirty="0"/>
              <a:t>need to live well with peripheral </a:t>
            </a:r>
            <a:r>
              <a:rPr lang="en-US" dirty="0" smtClean="0"/>
              <a:t>neuropathy</a:t>
            </a:r>
          </a:p>
          <a:p>
            <a:r>
              <a:rPr lang="en-US" dirty="0" smtClean="0"/>
              <a:t>Neuropathy experts can </a:t>
            </a:r>
            <a:r>
              <a:rPr lang="en-US" dirty="0"/>
              <a:t>diagnose neuropathy better: quicker, </a:t>
            </a:r>
            <a:r>
              <a:rPr lang="en-US" dirty="0" smtClean="0"/>
              <a:t>lesser </a:t>
            </a:r>
            <a:r>
              <a:rPr lang="en-US" dirty="0"/>
              <a:t>tests, more confidence, </a:t>
            </a:r>
            <a:r>
              <a:rPr lang="en-US" dirty="0" smtClean="0"/>
              <a:t>&amp; recognize </a:t>
            </a:r>
            <a:r>
              <a:rPr lang="en-US" dirty="0"/>
              <a:t>variants</a:t>
            </a:r>
          </a:p>
          <a:p>
            <a:r>
              <a:rPr lang="en-US" dirty="0" smtClean="0"/>
              <a:t>There is increased </a:t>
            </a:r>
            <a:r>
              <a:rPr lang="en-US" dirty="0"/>
              <a:t>advocacy for </a:t>
            </a:r>
            <a:r>
              <a:rPr lang="en-US" dirty="0" smtClean="0"/>
              <a:t>peripheral neuropathy nationally (20 million people) &amp; internationally</a:t>
            </a:r>
          </a:p>
          <a:p>
            <a:r>
              <a:rPr lang="en-US" dirty="0"/>
              <a:t>Our </a:t>
            </a:r>
            <a:r>
              <a:rPr lang="en-US" dirty="0" smtClean="0"/>
              <a:t>goals are to partner with you to: </a:t>
            </a:r>
          </a:p>
          <a:p>
            <a:pPr lvl="1"/>
            <a:r>
              <a:rPr lang="en-US" dirty="0" smtClean="0"/>
              <a:t>Help you and families by providing excellent care</a:t>
            </a:r>
          </a:p>
          <a:p>
            <a:pPr lvl="1"/>
            <a:r>
              <a:rPr lang="en-US" dirty="0" smtClean="0"/>
              <a:t>Conduct research </a:t>
            </a:r>
            <a:r>
              <a:rPr lang="en-US" dirty="0"/>
              <a:t>for better </a:t>
            </a:r>
            <a:r>
              <a:rPr lang="en-US" dirty="0" smtClean="0"/>
              <a:t>treatments &amp; PCORI studies 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rovide you with </a:t>
            </a:r>
            <a:r>
              <a:rPr lang="en-US" b="1" i="1" u="sng" dirty="0" smtClean="0"/>
              <a:t>hope</a:t>
            </a:r>
            <a:endParaRPr lang="en-US" dirty="0"/>
          </a:p>
          <a:p>
            <a:pPr lvl="1"/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99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Peripheral Neuropathy and You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867400"/>
          </a:xfrm>
        </p:spPr>
        <p:txBody>
          <a:bodyPr>
            <a:normAutofit fontScale="92500" lnSpcReduction="10000"/>
          </a:bodyPr>
          <a:lstStyle/>
          <a:p>
            <a:r>
              <a:rPr lang="en-US" sz="3000" dirty="0" smtClean="0"/>
              <a:t>Each of us copes differently with illnesses &amp; stressors</a:t>
            </a:r>
          </a:p>
          <a:p>
            <a:r>
              <a:rPr lang="en-US" sz="3000" dirty="0" smtClean="0"/>
              <a:t>Coping strategies are imprinted by the interaction of genes with environment we grew up in</a:t>
            </a:r>
          </a:p>
          <a:p>
            <a:r>
              <a:rPr lang="en-US" sz="3000" dirty="0" smtClean="0"/>
              <a:t>Personality </a:t>
            </a:r>
            <a:r>
              <a:rPr lang="en-US" sz="3000" dirty="0"/>
              <a:t>and life </a:t>
            </a:r>
            <a:r>
              <a:rPr lang="en-US" sz="3000" dirty="0" smtClean="0"/>
              <a:t>experiences modulates our responses to chronic pain</a:t>
            </a:r>
            <a:endParaRPr lang="en-US" sz="3000" dirty="0"/>
          </a:p>
          <a:p>
            <a:r>
              <a:rPr lang="en-US" sz="3000" dirty="0" smtClean="0"/>
              <a:t>Coping is a dynamic process</a:t>
            </a:r>
          </a:p>
          <a:p>
            <a:r>
              <a:rPr lang="en-US" sz="3000" dirty="0" smtClean="0"/>
              <a:t>Key elements to coping with neuropathy:</a:t>
            </a:r>
            <a:endParaRPr lang="en-US" sz="3000" dirty="0"/>
          </a:p>
          <a:p>
            <a:pPr lvl="1"/>
            <a:r>
              <a:rPr lang="en-US" sz="3000" dirty="0"/>
              <a:t>You</a:t>
            </a:r>
          </a:p>
          <a:p>
            <a:pPr lvl="1"/>
            <a:r>
              <a:rPr lang="en-US" sz="3000" dirty="0"/>
              <a:t>Your family</a:t>
            </a:r>
          </a:p>
          <a:p>
            <a:pPr lvl="1"/>
            <a:r>
              <a:rPr lang="en-US" sz="3000" dirty="0"/>
              <a:t>Your friends</a:t>
            </a:r>
          </a:p>
          <a:p>
            <a:pPr lvl="1"/>
            <a:r>
              <a:rPr lang="en-US" sz="3000" b="1" i="1" u="sng" dirty="0"/>
              <a:t>Your neuropathy physician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4713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Peripheral Neuropathy and You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3480"/>
            <a:ext cx="8382000" cy="4693920"/>
          </a:xfrm>
        </p:spPr>
        <p:txBody>
          <a:bodyPr>
            <a:noAutofit/>
          </a:bodyPr>
          <a:lstStyle/>
          <a:p>
            <a:r>
              <a:rPr lang="en-US" sz="2800" dirty="0" smtClean="0"/>
              <a:t>Peripheral neuropathy tests our ability to adequately cope </a:t>
            </a:r>
          </a:p>
          <a:p>
            <a:r>
              <a:rPr lang="en-US" sz="2800" dirty="0" smtClean="0"/>
              <a:t>Chronic pain, fear of disability &amp; of loss of independence may lead to depression, anxiety &amp; loss of self-esteem </a:t>
            </a:r>
          </a:p>
          <a:p>
            <a:r>
              <a:rPr lang="en-US" sz="2800" dirty="0" smtClean="0"/>
              <a:t>Sleep deprivation due to pain adds insult to injury</a:t>
            </a:r>
          </a:p>
          <a:p>
            <a:r>
              <a:rPr lang="en-US" sz="2800" dirty="0" smtClean="0"/>
              <a:t>This creates a vicious cycle that feeds into and amplifies the suffering of people with neuropathy</a:t>
            </a:r>
          </a:p>
          <a:p>
            <a:r>
              <a:rPr lang="en-US" sz="2800" dirty="0" smtClean="0"/>
              <a:t>Treating anxiety, depression and improving sleep are important steps as they will help you cope better</a:t>
            </a:r>
          </a:p>
          <a:p>
            <a:r>
              <a:rPr lang="en-US" sz="2800" dirty="0" smtClean="0"/>
              <a:t>It is therefore important to be open and discuss these with your neuropathy doctor </a:t>
            </a:r>
          </a:p>
        </p:txBody>
      </p:sp>
    </p:spTree>
    <p:extLst>
      <p:ext uri="{BB962C8B-B14F-4D97-AF65-F5344CB8AC3E}">
        <p14:creationId xmlns:p14="http://schemas.microsoft.com/office/powerpoint/2010/main" val="265613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Finding the right doctor:</a:t>
            </a:r>
            <a:br>
              <a:rPr lang="en-US" b="1" dirty="0" smtClean="0"/>
            </a:br>
            <a:r>
              <a:rPr lang="en-US" b="1" dirty="0" smtClean="0"/>
              <a:t>The </a:t>
            </a:r>
            <a:r>
              <a:rPr lang="en-US" b="1" dirty="0"/>
              <a:t>Neuropathy Physician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382000" cy="492252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Can help you live well with peripheral neuropathy</a:t>
            </a:r>
          </a:p>
          <a:p>
            <a:r>
              <a:rPr lang="en-US" dirty="0" smtClean="0"/>
              <a:t>Should have training and/or experience in neuropathy</a:t>
            </a:r>
          </a:p>
          <a:p>
            <a:r>
              <a:rPr lang="en-US" dirty="0" smtClean="0"/>
              <a:t>This is usually a Neuromuscular Medicine doctor</a:t>
            </a:r>
          </a:p>
          <a:p>
            <a:r>
              <a:rPr lang="en-US" dirty="0" smtClean="0"/>
              <a:t>Should be reputable in the field:</a:t>
            </a:r>
          </a:p>
          <a:p>
            <a:pPr lvl="1"/>
            <a:r>
              <a:rPr lang="en-US" sz="2600" dirty="0" smtClean="0"/>
              <a:t>Word of mouth</a:t>
            </a:r>
          </a:p>
          <a:p>
            <a:pPr lvl="1"/>
            <a:r>
              <a:rPr lang="en-US" sz="2600" dirty="0" smtClean="0"/>
              <a:t>Good resources are:</a:t>
            </a:r>
          </a:p>
          <a:p>
            <a:pPr lvl="2"/>
            <a:r>
              <a:rPr lang="en-US" sz="2600" dirty="0"/>
              <a:t>The Neuropathy Action Foundation </a:t>
            </a:r>
            <a:r>
              <a:rPr lang="en-US" sz="2600" dirty="0">
                <a:hlinkClick r:id="rId3"/>
              </a:rPr>
              <a:t>http://www.neuropathyaction.org/</a:t>
            </a:r>
            <a:endParaRPr lang="en-US" sz="2600" dirty="0"/>
          </a:p>
          <a:p>
            <a:pPr lvl="2"/>
            <a:r>
              <a:rPr lang="en-US" sz="2600" dirty="0" smtClean="0"/>
              <a:t>The Neuropathy  </a:t>
            </a:r>
            <a:r>
              <a:rPr lang="en-US" sz="2600" dirty="0"/>
              <a:t>Association </a:t>
            </a:r>
            <a:r>
              <a:rPr lang="en-US" sz="2600" dirty="0" smtClean="0"/>
              <a:t>website </a:t>
            </a:r>
            <a:r>
              <a:rPr lang="en-US" sz="2600" dirty="0" smtClean="0">
                <a:hlinkClick r:id="rId4"/>
              </a:rPr>
              <a:t>http</a:t>
            </a:r>
            <a:r>
              <a:rPr lang="en-US" sz="2600" dirty="0">
                <a:hlinkClick r:id="rId4"/>
              </a:rPr>
              <a:t>://</a:t>
            </a:r>
            <a:r>
              <a:rPr lang="en-US" sz="2600" dirty="0" smtClean="0">
                <a:hlinkClick r:id="rId4"/>
              </a:rPr>
              <a:t>www.neuropathy.org/site/PageServer?pagename=Resources_physicianindex</a:t>
            </a:r>
            <a:endParaRPr lang="en-US" sz="2600" dirty="0" smtClean="0"/>
          </a:p>
          <a:p>
            <a:pPr marL="393192" lvl="1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95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United States		International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39428472"/>
              </p:ext>
            </p:extLst>
          </p:nvPr>
        </p:nvGraphicFramePr>
        <p:xfrm>
          <a:off x="381000" y="1219200"/>
          <a:ext cx="4495800" cy="5157874"/>
        </p:xfrm>
        <a:graphic>
          <a:graphicData uri="http://schemas.openxmlformats.org/drawingml/2006/table">
            <a:tbl>
              <a:tblPr/>
              <a:tblGrid>
                <a:gridCol w="1447800"/>
                <a:gridCol w="1524000"/>
                <a:gridCol w="1524000"/>
              </a:tblGrid>
              <a:tr h="4433888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2"/>
                        </a:rPr>
                        <a:t>Alabama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3"/>
                        </a:rPr>
                        <a:t>Alaska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4"/>
                        </a:rPr>
                        <a:t>Arizona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5"/>
                        </a:rPr>
                        <a:t>Arkansas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Arial"/>
                          <a:hlinkClick r:id="rId6"/>
                        </a:rPr>
                        <a:t>California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7"/>
                        </a:rPr>
                        <a:t>Colorado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8"/>
                        </a:rPr>
                        <a:t>Connecticut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9"/>
                        </a:rPr>
                        <a:t>Delaware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10"/>
                        </a:rPr>
                        <a:t>D.C.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11"/>
                        </a:rPr>
                        <a:t>Florida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12"/>
                        </a:rPr>
                        <a:t>Georgia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13"/>
                        </a:rPr>
                        <a:t>Hawaii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14"/>
                        </a:rPr>
                        <a:t>Idaho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15"/>
                        </a:rPr>
                        <a:t>Illinois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16"/>
                        </a:rPr>
                        <a:t>Indiana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17"/>
                        </a:rPr>
                        <a:t>Iowa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18"/>
                        </a:rPr>
                        <a:t>Kansas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19"/>
                        </a:rPr>
                        <a:t>Kentucky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20"/>
                        </a:rPr>
                        <a:t>Louisiana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endParaRPr lang="en-US" sz="160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8617" marR="18617" marT="18617" marB="1861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21"/>
                        </a:rPr>
                        <a:t>Maine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22"/>
                        </a:rPr>
                        <a:t>Maryland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23"/>
                        </a:rPr>
                        <a:t>Massachusetts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24"/>
                        </a:rPr>
                        <a:t>Michigan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25"/>
                        </a:rPr>
                        <a:t>Minnesota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26"/>
                        </a:rPr>
                        <a:t>Mississippi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27"/>
                        </a:rPr>
                        <a:t>Missouri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28"/>
                        </a:rPr>
                        <a:t>Montana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29"/>
                        </a:rPr>
                        <a:t>Nebraska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30"/>
                        </a:rPr>
                        <a:t>Nevada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31"/>
                        </a:rPr>
                        <a:t>New Hampshire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32"/>
                        </a:rPr>
                        <a:t>New Jersey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33"/>
                        </a:rPr>
                        <a:t>New Mexico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34"/>
                        </a:rPr>
                        <a:t>New York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35"/>
                        </a:rPr>
                        <a:t>North Carolina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36"/>
                        </a:rPr>
                        <a:t>North Dakota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37"/>
                        </a:rPr>
                        <a:t>Ohio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38"/>
                        </a:rPr>
                        <a:t>Oklahoma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endParaRPr lang="en-US" sz="160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8617" marR="18617" marT="18617" marB="1861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39"/>
                        </a:rPr>
                        <a:t>Oregon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40"/>
                        </a:rPr>
                        <a:t>Pennsylvania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41"/>
                        </a:rPr>
                        <a:t>Puerto Rico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42"/>
                        </a:rPr>
                        <a:t>Rhode Island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43"/>
                        </a:rPr>
                        <a:t>South Carolina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44"/>
                        </a:rPr>
                        <a:t>South Dakota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45"/>
                        </a:rPr>
                        <a:t>Tennessee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46"/>
                        </a:rPr>
                        <a:t>Texas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47"/>
                        </a:rPr>
                        <a:t>Utah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48"/>
                        </a:rPr>
                        <a:t>Vermont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49"/>
                        </a:rPr>
                        <a:t>Virgin Islands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50"/>
                        </a:rPr>
                        <a:t>Virginia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51"/>
                        </a:rPr>
                        <a:t>Washington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52"/>
                        </a:rPr>
                        <a:t>West Virginia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53"/>
                        </a:rPr>
                        <a:t>Wisconsin</a:t>
                      </a:r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dirty="0">
                          <a:solidFill>
                            <a:srgbClr val="663399"/>
                          </a:solidFill>
                          <a:effectLst/>
                          <a:latin typeface="Arial"/>
                          <a:hlinkClick r:id="rId54"/>
                        </a:rPr>
                        <a:t>Wyoming</a:t>
                      </a:r>
                      <a:endParaRPr lang="en-US" sz="160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8617" marR="18617" marT="18617" marB="1861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/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1752600"/>
            <a:ext cx="4038600" cy="44348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b="1" u="sng" dirty="0" smtClean="0">
                <a:latin typeface="Arial" pitchFamily="34" charset="0"/>
                <a:cs typeface="Arial" pitchFamily="34" charset="0"/>
              </a:rPr>
              <a:t>Brazil</a:t>
            </a:r>
            <a:endParaRPr lang="en-US" sz="1600" b="1" u="sng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sz="1600" b="1" u="sng" dirty="0">
                <a:latin typeface="Arial" pitchFamily="34" charset="0"/>
                <a:cs typeface="Arial" pitchFamily="34" charset="0"/>
              </a:rPr>
              <a:t>Canada (AB)</a:t>
            </a:r>
          </a:p>
          <a:p>
            <a:pPr marL="0" indent="0">
              <a:buNone/>
            </a:pPr>
            <a:r>
              <a:rPr lang="en-US" sz="1600" b="1" u="sng" dirty="0">
                <a:latin typeface="Arial" pitchFamily="34" charset="0"/>
                <a:cs typeface="Arial" pitchFamily="34" charset="0"/>
              </a:rPr>
              <a:t>Canada (BC)</a:t>
            </a:r>
          </a:p>
          <a:p>
            <a:pPr marL="0" indent="0">
              <a:buNone/>
            </a:pPr>
            <a:r>
              <a:rPr lang="en-US" sz="1600" b="1" u="sng" dirty="0">
                <a:latin typeface="Arial" pitchFamily="34" charset="0"/>
                <a:cs typeface="Arial" pitchFamily="34" charset="0"/>
              </a:rPr>
              <a:t>Canada (NL)</a:t>
            </a:r>
          </a:p>
          <a:p>
            <a:pPr marL="0" indent="0">
              <a:buNone/>
            </a:pPr>
            <a:r>
              <a:rPr lang="en-US" sz="1600" b="1" u="sng" dirty="0">
                <a:latin typeface="Arial" pitchFamily="34" charset="0"/>
                <a:cs typeface="Arial" pitchFamily="34" charset="0"/>
              </a:rPr>
              <a:t>Canada (NS)</a:t>
            </a:r>
          </a:p>
          <a:p>
            <a:pPr marL="0" indent="0">
              <a:buNone/>
            </a:pPr>
            <a:r>
              <a:rPr lang="en-US" sz="1600" b="1" u="sng" dirty="0">
                <a:latin typeface="Arial" pitchFamily="34" charset="0"/>
                <a:cs typeface="Arial" pitchFamily="34" charset="0"/>
              </a:rPr>
              <a:t>Canada (ON)</a:t>
            </a:r>
          </a:p>
          <a:p>
            <a:pPr marL="0" indent="0">
              <a:buNone/>
            </a:pPr>
            <a:r>
              <a:rPr lang="en-US" sz="1600" b="1" u="sng" dirty="0">
                <a:latin typeface="Arial" pitchFamily="34" charset="0"/>
                <a:cs typeface="Arial" pitchFamily="34" charset="0"/>
              </a:rPr>
              <a:t>Canada (QC)</a:t>
            </a:r>
          </a:p>
          <a:p>
            <a:pPr marL="0" indent="0">
              <a:buNone/>
            </a:pPr>
            <a:r>
              <a:rPr lang="en-US" sz="1600" b="1" u="sng" dirty="0">
                <a:latin typeface="Arial" pitchFamily="34" charset="0"/>
                <a:cs typeface="Arial" pitchFamily="34" charset="0"/>
              </a:rPr>
              <a:t>France</a:t>
            </a:r>
          </a:p>
          <a:p>
            <a:pPr marL="0" indent="0">
              <a:buNone/>
            </a:pPr>
            <a:r>
              <a:rPr lang="en-US" sz="1600" b="1" u="sng" dirty="0">
                <a:latin typeface="Arial" pitchFamily="34" charset="0"/>
                <a:cs typeface="Arial" pitchFamily="34" charset="0"/>
              </a:rPr>
              <a:t>Israel</a:t>
            </a:r>
          </a:p>
          <a:p>
            <a:pPr marL="0" indent="0">
              <a:buNone/>
            </a:pPr>
            <a:r>
              <a:rPr lang="en-US" sz="1600" b="1" u="sng" dirty="0">
                <a:latin typeface="Arial" pitchFamily="34" charset="0"/>
                <a:cs typeface="Arial" pitchFamily="34" charset="0"/>
              </a:rPr>
              <a:t>Italy</a:t>
            </a:r>
          </a:p>
          <a:p>
            <a:pPr marL="0" indent="0">
              <a:buNone/>
            </a:pPr>
            <a:r>
              <a:rPr lang="en-US" sz="1600" b="1" u="sng" dirty="0">
                <a:latin typeface="Arial" pitchFamily="34" charset="0"/>
                <a:cs typeface="Arial" pitchFamily="34" charset="0"/>
              </a:rPr>
              <a:t>Lebanon</a:t>
            </a:r>
          </a:p>
          <a:p>
            <a:pPr marL="0" indent="0">
              <a:buNone/>
            </a:pPr>
            <a:r>
              <a:rPr lang="en-US" sz="1600" b="1" u="sng" dirty="0">
                <a:latin typeface="Arial" pitchFamily="34" charset="0"/>
                <a:cs typeface="Arial" pitchFamily="34" charset="0"/>
              </a:rPr>
              <a:t>Netherlands</a:t>
            </a:r>
          </a:p>
          <a:p>
            <a:pPr marL="0" indent="0">
              <a:buNone/>
            </a:pPr>
            <a:r>
              <a:rPr lang="en-US" sz="1600" b="1" u="sng" dirty="0">
                <a:latin typeface="Arial" pitchFamily="34" charset="0"/>
                <a:cs typeface="Arial" pitchFamily="34" charset="0"/>
              </a:rPr>
              <a:t>Pakistan</a:t>
            </a:r>
          </a:p>
          <a:p>
            <a:pPr marL="0" indent="0">
              <a:buNone/>
            </a:pPr>
            <a:r>
              <a:rPr lang="en-US" sz="1600" b="1" u="sng" dirty="0">
                <a:latin typeface="Arial" pitchFamily="34" charset="0"/>
                <a:cs typeface="Arial" pitchFamily="34" charset="0"/>
              </a:rPr>
              <a:t>Switzerland</a:t>
            </a:r>
          </a:p>
          <a:p>
            <a:pPr marL="0" indent="0">
              <a:buNone/>
            </a:pPr>
            <a:r>
              <a:rPr lang="en-US" sz="1600" b="1" u="sng" dirty="0">
                <a:latin typeface="Arial" pitchFamily="34" charset="0"/>
                <a:cs typeface="Arial" pitchFamily="34" charset="0"/>
              </a:rPr>
              <a:t>United </a:t>
            </a:r>
            <a:r>
              <a:rPr lang="en-US" sz="1600" b="1" u="sng" dirty="0" err="1" smtClean="0">
                <a:latin typeface="Arial" pitchFamily="34" charset="0"/>
                <a:cs typeface="Arial" pitchFamily="34" charset="0"/>
              </a:rPr>
              <a:t>Kingdon</a:t>
            </a:r>
            <a:endParaRPr lang="en-US" sz="1600" b="1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Neuropathy Physicians"/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9038896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81304" y="6324600"/>
            <a:ext cx="8962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http://www.neuropathy.org/site/PageServer?pagename=Resources_physicianindex</a:t>
            </a:r>
          </a:p>
        </p:txBody>
      </p:sp>
    </p:spTree>
    <p:extLst>
      <p:ext uri="{BB962C8B-B14F-4D97-AF65-F5344CB8AC3E}">
        <p14:creationId xmlns:p14="http://schemas.microsoft.com/office/powerpoint/2010/main" val="286383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554959"/>
              </p:ext>
            </p:extLst>
          </p:nvPr>
        </p:nvGraphicFramePr>
        <p:xfrm>
          <a:off x="685800" y="496117"/>
          <a:ext cx="7924800" cy="6438083"/>
        </p:xfrm>
        <a:graphic>
          <a:graphicData uri="http://schemas.openxmlformats.org/drawingml/2006/table">
            <a:tbl>
              <a:tblPr/>
              <a:tblGrid>
                <a:gridCol w="2641600"/>
                <a:gridCol w="2641600"/>
                <a:gridCol w="2641600"/>
              </a:tblGrid>
              <a:tr h="1211840">
                <a:tc>
                  <a:txBody>
                    <a:bodyPr/>
                    <a:lstStyle/>
                    <a:p>
                      <a:r>
                        <a:rPr lang="en-US" sz="1600" b="1" i="0" u="none" strike="noStrike" cap="all" dirty="0" smtClean="0">
                          <a:solidFill>
                            <a:srgbClr val="330066"/>
                          </a:solidFill>
                          <a:effectLst/>
                          <a:latin typeface="Arial"/>
                        </a:rPr>
                        <a:t>ARIZONA</a:t>
                      </a:r>
                      <a:endParaRPr lang="en-US" sz="1600" b="1" i="0" u="none" strike="noStrike" cap="all" dirty="0">
                        <a:solidFill>
                          <a:srgbClr val="330066"/>
                        </a:solidFill>
                        <a:effectLst/>
                        <a:latin typeface="Arial"/>
                      </a:endParaRPr>
                    </a:p>
                    <a:p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Banner Good Samaritan </a:t>
                      </a:r>
                      <a:b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Neuropathy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Center</a:t>
                      </a:r>
                    </a:p>
                    <a:p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  <a:p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5621" marR="15621" marT="7810" marB="78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i="0" u="none" strike="noStrike" cap="all" dirty="0" smtClean="0">
                          <a:solidFill>
                            <a:srgbClr val="330066"/>
                          </a:solidFill>
                          <a:effectLst/>
                          <a:latin typeface="Arial"/>
                        </a:rPr>
                        <a:t>ILLINOIS</a:t>
                      </a:r>
                      <a:endParaRPr lang="en-US" sz="1600" b="1" i="0" u="none" strike="noStrike" cap="all" dirty="0">
                        <a:solidFill>
                          <a:srgbClr val="330066"/>
                        </a:solidFill>
                        <a:effectLst/>
                        <a:latin typeface="Arial"/>
                      </a:endParaRPr>
                    </a:p>
                    <a:p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The Neuropathy Center at</a:t>
                      </a:r>
                      <a:b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Edward Hines, Jr. VA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Hospital</a:t>
                      </a:r>
                    </a:p>
                    <a:p>
                      <a:endParaRPr lang="en-US" sz="1600" b="1" i="0" dirty="0" smtClean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5621" marR="15621" marT="7810" marB="78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  </a:t>
                      </a:r>
                      <a:r>
                        <a:rPr lang="en-US" sz="1600" b="1" i="0" u="none" strike="noStrike" cap="all" dirty="0">
                          <a:solidFill>
                            <a:srgbClr val="330066"/>
                          </a:solidFill>
                          <a:effectLst/>
                          <a:latin typeface="Arial"/>
                        </a:rPr>
                        <a:t>NEW YORK</a:t>
                      </a:r>
                    </a:p>
                    <a:p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Peripheral Neuropathy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Center at </a:t>
                      </a:r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Columbia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University</a:t>
                      </a:r>
                    </a:p>
                    <a:p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5621" marR="15621" marT="7810" marB="78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334935">
                <a:tc>
                  <a:txBody>
                    <a:bodyPr/>
                    <a:lstStyle/>
                    <a:p>
                      <a:r>
                        <a:rPr lang="en-US" sz="1600" b="1" i="0" u="none" strike="noStrike" cap="all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CALIFORNIA - LOS ANGELES</a:t>
                      </a:r>
                    </a:p>
                    <a:p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Neuropathy Center at</a:t>
                      </a:r>
                      <a:b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University of Southern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California</a:t>
                      </a:r>
                    </a:p>
                    <a:p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5621" marR="15621" marT="7810" marB="78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en-US" sz="1600" b="1" i="0" u="none" strike="noStrike" cap="all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KANSAS</a:t>
                      </a:r>
                    </a:p>
                    <a:p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The </a:t>
                      </a:r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University of Kansas</a:t>
                      </a:r>
                      <a:b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Neuropathy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Center</a:t>
                      </a:r>
                      <a:endParaRPr lang="en-US" sz="1600" i="0" dirty="0" smtClean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  <a:p>
                      <a:r>
                        <a:rPr lang="en-US" sz="1600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en-US" sz="1600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5621" marR="15621" marT="7810" marB="78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i="0" u="none" strike="noStrike" cap="all" dirty="0" smtClean="0">
                          <a:solidFill>
                            <a:srgbClr val="330066"/>
                          </a:solidFill>
                          <a:effectLst/>
                          <a:latin typeface="Arial"/>
                        </a:rPr>
                        <a:t>NEW </a:t>
                      </a:r>
                      <a:r>
                        <a:rPr lang="en-US" sz="1600" b="1" i="0" u="none" strike="noStrike" cap="all" dirty="0">
                          <a:solidFill>
                            <a:srgbClr val="330066"/>
                          </a:solidFill>
                          <a:effectLst/>
                          <a:latin typeface="Arial"/>
                        </a:rPr>
                        <a:t>YORK</a:t>
                      </a:r>
                    </a:p>
                    <a:p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Peripheral Neuropathy Center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at Weill </a:t>
                      </a:r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Medical College of Cornell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University</a:t>
                      </a:r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5621" marR="15621" marT="7810" marB="78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11840">
                <a:tc>
                  <a:txBody>
                    <a:bodyPr/>
                    <a:lstStyle/>
                    <a:p>
                      <a:r>
                        <a:rPr lang="en-US" sz="1600" b="1" i="0" u="none" strike="noStrike" cap="all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CALIFORNIA - SAN FRANCISCO</a:t>
                      </a:r>
                    </a:p>
                    <a:p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University of California at</a:t>
                      </a:r>
                      <a:b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San Francisco NP Center</a:t>
                      </a:r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5621" marR="15621" marT="7810" marB="78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i="0" u="none" strike="noStrike" cap="all" dirty="0" smtClean="0">
                          <a:solidFill>
                            <a:srgbClr val="330066"/>
                          </a:solidFill>
                          <a:effectLst/>
                          <a:latin typeface="Arial"/>
                        </a:rPr>
                        <a:t>LOUISIANA</a:t>
                      </a:r>
                      <a:endParaRPr lang="en-US" sz="1600" b="1" i="0" u="none" strike="noStrike" cap="all" dirty="0">
                        <a:solidFill>
                          <a:srgbClr val="330066"/>
                        </a:solidFill>
                        <a:effectLst/>
                        <a:latin typeface="Arial"/>
                      </a:endParaRPr>
                    </a:p>
                    <a:p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The Neuropathy Center of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Excellence at </a:t>
                      </a:r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Louisiana State University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HSC</a:t>
                      </a:r>
                    </a:p>
                    <a:p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5621" marR="15621" marT="7810" marB="78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i="0" u="none" strike="noStrike" cap="all" dirty="0" smtClean="0">
                          <a:solidFill>
                            <a:srgbClr val="330066"/>
                          </a:solidFill>
                          <a:effectLst/>
                          <a:latin typeface="Arial"/>
                        </a:rPr>
                        <a:t>OHIO</a:t>
                      </a:r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  <a:p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The Neuropathy Center at</a:t>
                      </a:r>
                      <a:b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Ohio State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University</a:t>
                      </a:r>
                    </a:p>
                    <a:p>
                      <a:endParaRPr lang="en-US" sz="1600" b="1" i="0" dirty="0" smtClean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  <a:p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5621" marR="15621" marT="7810" marB="78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77943">
                <a:tc>
                  <a:txBody>
                    <a:bodyPr/>
                    <a:lstStyle/>
                    <a:p>
                      <a:r>
                        <a:rPr lang="en-US" sz="1600" b="1" i="0" u="none" strike="noStrike" cap="all" dirty="0" smtClean="0">
                          <a:solidFill>
                            <a:srgbClr val="330066"/>
                          </a:solidFill>
                          <a:effectLst/>
                          <a:latin typeface="Arial"/>
                        </a:rPr>
                        <a:t>FLORIDA - JACKSONVILLE</a:t>
                      </a:r>
                    </a:p>
                    <a:p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University of Florida and </a:t>
                      </a:r>
                      <a:r>
                        <a:rPr lang="en-US" sz="1600" b="1" i="0" dirty="0" err="1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Shands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 Jacksonville Neuropathy Center</a:t>
                      </a:r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5621" marR="15621" marT="7810" marB="78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i="0" u="none" strike="noStrike" cap="all" dirty="0" smtClean="0">
                          <a:solidFill>
                            <a:srgbClr val="330066"/>
                          </a:solidFill>
                          <a:effectLst/>
                          <a:latin typeface="Arial"/>
                        </a:rPr>
                        <a:t>MICHIGAN</a:t>
                      </a:r>
                      <a:endParaRPr lang="en-US" sz="1600" b="1" i="0" u="none" strike="noStrike" cap="all" dirty="0">
                        <a:solidFill>
                          <a:srgbClr val="330066"/>
                        </a:solidFill>
                        <a:effectLst/>
                        <a:latin typeface="Arial"/>
                      </a:endParaRPr>
                    </a:p>
                    <a:p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University of Michigan</a:t>
                      </a:r>
                      <a:b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Neuropathy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Center</a:t>
                      </a:r>
                      <a:endParaRPr lang="en-US" sz="1600" i="0" dirty="0" smtClean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  <a:p>
                      <a:r>
                        <a:rPr lang="en-US" sz="1600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 </a:t>
                      </a:r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5621" marR="15621" marT="7810" marB="78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i="0" u="none" strike="noStrike" cap="all" dirty="0" smtClean="0">
                          <a:solidFill>
                            <a:srgbClr val="330066"/>
                          </a:solidFill>
                          <a:effectLst/>
                          <a:latin typeface="Arial"/>
                        </a:rPr>
                        <a:t>TENNESSEE</a:t>
                      </a:r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  <a:p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The Neuropathy Center of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Excellence at </a:t>
                      </a:r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Vanderbilt University Medical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Center</a:t>
                      </a:r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5621" marR="15621" marT="7810" marB="78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11840">
                <a:tc>
                  <a:txBody>
                    <a:bodyPr/>
                    <a:lstStyle/>
                    <a:p>
                      <a:r>
                        <a:rPr lang="en-US" sz="1600" b="1" i="0" u="none" strike="noStrike" cap="all" dirty="0">
                          <a:solidFill>
                            <a:srgbClr val="330066"/>
                          </a:solidFill>
                          <a:effectLst/>
                          <a:latin typeface="Arial"/>
                        </a:rPr>
                        <a:t>FLORIDA - MIAMI</a:t>
                      </a:r>
                    </a:p>
                    <a:p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University of Miami Miller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School of  Medicine</a:t>
                      </a:r>
                      <a:r>
                        <a:rPr lang="en-US" sz="1600" b="1" i="0" baseline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Neuropathy Center</a:t>
                      </a:r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5621" marR="15621" marT="7810" marB="78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  </a:t>
                      </a:r>
                      <a:r>
                        <a:rPr lang="en-US" sz="1600" b="1" i="0" u="none" strike="noStrike" cap="all" dirty="0">
                          <a:solidFill>
                            <a:srgbClr val="330066"/>
                          </a:solidFill>
                          <a:effectLst/>
                          <a:latin typeface="Arial"/>
                        </a:rPr>
                        <a:t>MISSOURI</a:t>
                      </a:r>
                    </a:p>
                    <a:p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The Neuropathy Center at</a:t>
                      </a:r>
                      <a:b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</a:br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Saint Louis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University</a:t>
                      </a:r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5621" marR="15621" marT="7810" marB="78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en-US" sz="1600" b="1" i="0" u="none" strike="noStrike" cap="all" dirty="0">
                          <a:solidFill>
                            <a:srgbClr val="330066"/>
                          </a:solidFill>
                          <a:effectLst/>
                          <a:latin typeface="Arial"/>
                        </a:rPr>
                        <a:t>UTAH</a:t>
                      </a:r>
                    </a:p>
                    <a:p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The Peripheral Neuropathy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Center at </a:t>
                      </a:r>
                      <a:r>
                        <a:rPr lang="en-US" sz="1600" b="1" i="0" dirty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The University of </a:t>
                      </a:r>
                      <a:r>
                        <a:rPr lang="en-US" sz="1600" b="1" i="0" dirty="0" smtClean="0">
                          <a:solidFill>
                            <a:srgbClr val="333333"/>
                          </a:solidFill>
                          <a:effectLst/>
                          <a:latin typeface="Arial"/>
                        </a:rPr>
                        <a:t>Utah</a:t>
                      </a:r>
                      <a:endParaRPr lang="en-US" sz="1600" i="0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15621" marR="15621" marT="7810" marB="78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723006" y="-76200"/>
            <a:ext cx="77351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tx2">
                    <a:lumMod val="90000"/>
                  </a:schemeClr>
                </a:solidFill>
              </a:rPr>
              <a:t>Neuropathy Centers of Excellence </a:t>
            </a:r>
          </a:p>
        </p:txBody>
      </p:sp>
    </p:spTree>
    <p:extLst>
      <p:ext uri="{BB962C8B-B14F-4D97-AF65-F5344CB8AC3E}">
        <p14:creationId xmlns:p14="http://schemas.microsoft.com/office/powerpoint/2010/main" val="250063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How to Partner with Your Doctor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28800"/>
            <a:ext cx="8915400" cy="469392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Trust is the foundation of the patient-physician relationship</a:t>
            </a:r>
          </a:p>
          <a:p>
            <a:r>
              <a:rPr lang="en-US" dirty="0" smtClean="0"/>
              <a:t>Especially at the first visit (but also follow ups), it serves you to be well-prepared and organized</a:t>
            </a:r>
          </a:p>
          <a:p>
            <a:r>
              <a:rPr lang="en-US" dirty="0" smtClean="0"/>
              <a:t>It shows to your doctor how good a communicator you are</a:t>
            </a:r>
          </a:p>
          <a:p>
            <a:r>
              <a:rPr lang="en-US" dirty="0" smtClean="0"/>
              <a:t>Good communication is key to finding out more about your neuropathy:</a:t>
            </a:r>
          </a:p>
          <a:p>
            <a:pPr lvl="1"/>
            <a:r>
              <a:rPr lang="en-US" b="1" u="sng" dirty="0" smtClean="0"/>
              <a:t>Chronological history: this is 80% of our dx power</a:t>
            </a:r>
          </a:p>
          <a:p>
            <a:pPr lvl="1"/>
            <a:r>
              <a:rPr lang="en-US" dirty="0" smtClean="0"/>
              <a:t>Medical records / prior tests are somewhat helpful in knowing which tests not to repeat and whether there are confounders</a:t>
            </a:r>
          </a:p>
          <a:p>
            <a:pPr lvl="1"/>
            <a:r>
              <a:rPr lang="en-US" dirty="0" smtClean="0"/>
              <a:t>List of questions / concerns such as falls, pain, prognosis etc.</a:t>
            </a:r>
          </a:p>
          <a:p>
            <a:r>
              <a:rPr lang="en-US" dirty="0" smtClean="0"/>
              <a:t>Exchanging expectations between you and your physician as for example the management of chronic nerve pain, follow up …</a:t>
            </a:r>
          </a:p>
        </p:txBody>
      </p:sp>
    </p:spTree>
    <p:extLst>
      <p:ext uri="{BB962C8B-B14F-4D97-AF65-F5344CB8AC3E}">
        <p14:creationId xmlns:p14="http://schemas.microsoft.com/office/powerpoint/2010/main" val="352822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0164" name="Picture 4" descr="* * * * CARTOON - To view, please turn on images * * * *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66938" y="304800"/>
            <a:ext cx="4621212" cy="6477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091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546</TotalTime>
  <Words>1453</Words>
  <Application>Microsoft Office PowerPoint</Application>
  <PresentationFormat>On-screen Show (4:3)</PresentationFormat>
  <Paragraphs>263</Paragraphs>
  <Slides>28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Flow</vt:lpstr>
      <vt:lpstr>Partnering With Your Doctor: Asking For Help</vt:lpstr>
      <vt:lpstr>PowerPoint Presentation</vt:lpstr>
      <vt:lpstr>Peripheral Neuropathy and You</vt:lpstr>
      <vt:lpstr>Peripheral Neuropathy and You</vt:lpstr>
      <vt:lpstr>Finding the right doctor: The Neuropathy Physician</vt:lpstr>
      <vt:lpstr>  United States  International </vt:lpstr>
      <vt:lpstr>PowerPoint Presentation</vt:lpstr>
      <vt:lpstr>How to Partner with Your Doctor</vt:lpstr>
      <vt:lpstr>PowerPoint Presentation</vt:lpstr>
      <vt:lpstr>PowerPoint Presentation</vt:lpstr>
      <vt:lpstr>PowerPoint Presentation</vt:lpstr>
      <vt:lpstr> How to Partner with Your Doctor: The First Visit</vt:lpstr>
      <vt:lpstr>What to Expect From Your Doctor Preliminary Diagnosis</vt:lpstr>
      <vt:lpstr>What to Expect From Your Doctor The Tests</vt:lpstr>
      <vt:lpstr>Neuropathy Treatment Strategy</vt:lpstr>
      <vt:lpstr>What to Ask your Doctor Medications</vt:lpstr>
      <vt:lpstr>PowerPoint Presentation</vt:lpstr>
      <vt:lpstr>What to Ask your Doctor Pain Medication Risks</vt:lpstr>
      <vt:lpstr>What to Ask your Doctor Non-Pharmacologic Treatments</vt:lpstr>
      <vt:lpstr>Complementary &amp;  Alternative Medicine</vt:lpstr>
      <vt:lpstr>Other Non- Pharmacological Therapy</vt:lpstr>
      <vt:lpstr>What to Ask your Doctor Rehabilitation</vt:lpstr>
      <vt:lpstr>What to Expect From Your Doctor Communication</vt:lpstr>
      <vt:lpstr>What to Ask your Doctor Education Resources</vt:lpstr>
      <vt:lpstr>What to Ask your Doctor Research Participation</vt:lpstr>
      <vt:lpstr>Why Do Individuals Not Participate?</vt:lpstr>
      <vt:lpstr>Why Do Individuals Want to Participate in Research?</vt:lpstr>
      <vt:lpstr>Partnering With Your Doctor &amp; Asking For Help: Conclusions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Mazen &amp; Mary</dc:creator>
  <cp:lastModifiedBy>Dominick</cp:lastModifiedBy>
  <cp:revision>64</cp:revision>
  <dcterms:created xsi:type="dcterms:W3CDTF">2010-11-29T01:22:34Z</dcterms:created>
  <dcterms:modified xsi:type="dcterms:W3CDTF">2013-06-18T16:10:22Z</dcterms:modified>
</cp:coreProperties>
</file>